
<file path=[Content_Types].xml><?xml version="1.0" encoding="utf-8"?>
<Types xmlns="http://schemas.openxmlformats.org/package/2006/content-types">
  <Default Extension="xml" ContentType="application/xml"/>
  <Default Extension="jpeg" ContentType="image/jpeg"/>
  <Default Extension="jpg" ContentType="image/jpg"/>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6.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319" r:id="rId3"/>
    <p:sldId id="320"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3" r:id="rId20"/>
    <p:sldId id="277" r:id="rId21"/>
    <p:sldId id="278" r:id="rId22"/>
    <p:sldId id="279" r:id="rId23"/>
    <p:sldId id="280" r:id="rId24"/>
    <p:sldId id="281" r:id="rId25"/>
    <p:sldId id="299" r:id="rId26"/>
    <p:sldId id="300" r:id="rId27"/>
    <p:sldId id="282" r:id="rId28"/>
    <p:sldId id="283" r:id="rId29"/>
    <p:sldId id="284" r:id="rId30"/>
    <p:sldId id="285" r:id="rId31"/>
    <p:sldId id="286" r:id="rId32"/>
    <p:sldId id="287" r:id="rId33"/>
    <p:sldId id="288"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21" r:id="rId48"/>
    <p:sldId id="322" r:id="rId49"/>
    <p:sldId id="323" r:id="rId50"/>
    <p:sldId id="314" r:id="rId51"/>
    <p:sldId id="315" r:id="rId52"/>
    <p:sldId id="316" r:id="rId53"/>
    <p:sldId id="318" r:id="rId54"/>
    <p:sldId id="317" r:id="rId55"/>
  </p:sldIdLst>
  <p:sldSz cx="9144000" cy="6858000" type="screen4x3"/>
  <p:notesSz cx="6858000" cy="9144000"/>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2" d="100"/>
          <a:sy n="102" d="100"/>
        </p:scale>
        <p:origin x="-90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BACF59-AB26-4E40-89F3-12BBA550CBA9}" type="datetimeFigureOut">
              <a:rPr kumimoji="1" lang="zh-TW" altLang="en-US" smtClean="0"/>
              <a:t>23/10/4</a:t>
            </a:fld>
            <a:endParaRPr kumimoji="1" lang="zh-TW" altLang="en-US"/>
          </a:p>
        </p:txBody>
      </p:sp>
      <p:sp>
        <p:nvSpPr>
          <p:cNvPr id="4" name="投影片影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473DBC-7A30-FA4E-958A-AB8D90782726}" type="slidenum">
              <a:rPr kumimoji="1" lang="zh-TW" altLang="en-US" smtClean="0"/>
              <a:t>‹#›</a:t>
            </a:fld>
            <a:endParaRPr kumimoji="1" lang="zh-TW" altLang="en-US"/>
          </a:p>
        </p:txBody>
      </p:sp>
    </p:spTree>
    <p:extLst>
      <p:ext uri="{BB962C8B-B14F-4D97-AF65-F5344CB8AC3E}">
        <p14:creationId xmlns:p14="http://schemas.microsoft.com/office/powerpoint/2010/main" val="17743275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kumimoji="1" lang="zh-TW" altLang="en-US"/>
              <a:t>按一下以編輯母片標題樣式</a:t>
            </a:r>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a:t> 按一下以編輯母片子標題樣式</a:t>
            </a:r>
          </a:p>
        </p:txBody>
      </p:sp>
      <p:sp>
        <p:nvSpPr>
          <p:cNvPr id="4" name="日期版面配置區 3"/>
          <p:cNvSpPr>
            <a:spLocks noGrp="1"/>
          </p:cNvSpPr>
          <p:nvPr>
            <p:ph type="dt" sz="half" idx="10"/>
          </p:nvPr>
        </p:nvSpPr>
        <p:spPr/>
        <p:txBody>
          <a:bodyPr/>
          <a:lstStyle/>
          <a:p>
            <a:fld id="{033E1E13-DFE4-534E-9E15-1F73A3F8D3D2}" type="datetimeFigureOut">
              <a:rPr kumimoji="1" lang="zh-TW" altLang="en-US" smtClean="0"/>
              <a:t>23/10/4</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A281580C-33D4-7640-91CE-50E0BDC36D36}" type="slidenum">
              <a:rPr kumimoji="1" lang="zh-TW" altLang="en-US" smtClean="0"/>
              <a:t>‹#›</a:t>
            </a:fld>
            <a:endParaRPr kumimoji="1" lang="zh-TW" altLang="en-US"/>
          </a:p>
        </p:txBody>
      </p:sp>
    </p:spTree>
    <p:extLst>
      <p:ext uri="{BB962C8B-B14F-4D97-AF65-F5344CB8AC3E}">
        <p14:creationId xmlns:p14="http://schemas.microsoft.com/office/powerpoint/2010/main" val="273351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033E1E13-DFE4-534E-9E15-1F73A3F8D3D2}" type="datetimeFigureOut">
              <a:rPr kumimoji="1" lang="zh-TW" altLang="en-US" smtClean="0"/>
              <a:t>23/10/4</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A281580C-33D4-7640-91CE-50E0BDC36D36}" type="slidenum">
              <a:rPr kumimoji="1" lang="zh-TW" altLang="en-US" smtClean="0"/>
              <a:t>‹#›</a:t>
            </a:fld>
            <a:endParaRPr kumimoji="1" lang="zh-TW" altLang="en-US"/>
          </a:p>
        </p:txBody>
      </p:sp>
    </p:spTree>
    <p:extLst>
      <p:ext uri="{BB962C8B-B14F-4D97-AF65-F5344CB8AC3E}">
        <p14:creationId xmlns:p14="http://schemas.microsoft.com/office/powerpoint/2010/main" val="1911836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033E1E13-DFE4-534E-9E15-1F73A3F8D3D2}" type="datetimeFigureOut">
              <a:rPr kumimoji="1" lang="zh-TW" altLang="en-US" smtClean="0"/>
              <a:t>23/10/4</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A281580C-33D4-7640-91CE-50E0BDC36D36}" type="slidenum">
              <a:rPr kumimoji="1" lang="zh-TW" altLang="en-US" smtClean="0"/>
              <a:t>‹#›</a:t>
            </a:fld>
            <a:endParaRPr kumimoji="1" lang="zh-TW" altLang="en-US"/>
          </a:p>
        </p:txBody>
      </p:sp>
    </p:spTree>
    <p:extLst>
      <p:ext uri="{BB962C8B-B14F-4D97-AF65-F5344CB8AC3E}">
        <p14:creationId xmlns:p14="http://schemas.microsoft.com/office/powerpoint/2010/main" val="2538592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標題及內容">
    <p:spTree>
      <p:nvGrpSpPr>
        <p:cNvPr id="1" name=""/>
        <p:cNvGrpSpPr/>
        <p:nvPr/>
      </p:nvGrpSpPr>
      <p:grpSpPr>
        <a:xfrm>
          <a:off x="0" y="0"/>
          <a:ext cx="0" cy="0"/>
          <a:chOff x="0" y="0"/>
          <a:chExt cx="0" cy="0"/>
        </a:xfrm>
      </p:grpSpPr>
      <p:sp>
        <p:nvSpPr>
          <p:cNvPr id="10" name="內容版面配置區 9">
            <a:extLst>
              <a:ext uri="{FF2B5EF4-FFF2-40B4-BE49-F238E27FC236}">
                <a16:creationId xmlns:a16="http://schemas.microsoft.com/office/drawing/2014/main" xmlns="" id="{C8B52FD5-D32C-4633-A36A-B64CEC8D06C5}"/>
              </a:ext>
            </a:extLst>
          </p:cNvPr>
          <p:cNvSpPr>
            <a:spLocks noGrp="1"/>
          </p:cNvSpPr>
          <p:nvPr>
            <p:ph sz="quarter" idx="10"/>
          </p:nvPr>
        </p:nvSpPr>
        <p:spPr>
          <a:xfrm>
            <a:off x="359764" y="1439055"/>
            <a:ext cx="8476938" cy="4512195"/>
          </a:xfrm>
        </p:spPr>
        <p:txBody>
          <a:bodyPr/>
          <a:lstStyle>
            <a:lvl1pPr>
              <a:lnSpc>
                <a:spcPct val="130000"/>
              </a:lnSpc>
              <a:defRPr>
                <a:solidFill>
                  <a:schemeClr val="tx1">
                    <a:lumMod val="75000"/>
                    <a:lumOff val="25000"/>
                  </a:schemeClr>
                </a:solidFill>
              </a:defRPr>
            </a:lvl1pPr>
            <a:lvl2pPr>
              <a:lnSpc>
                <a:spcPct val="130000"/>
              </a:lnSpc>
              <a:defRPr>
                <a:solidFill>
                  <a:schemeClr val="tx1">
                    <a:lumMod val="75000"/>
                    <a:lumOff val="25000"/>
                  </a:schemeClr>
                </a:solidFill>
              </a:defRPr>
            </a:lvl2pPr>
            <a:lvl3pPr>
              <a:lnSpc>
                <a:spcPct val="130000"/>
              </a:lnSpc>
              <a:defRPr>
                <a:solidFill>
                  <a:schemeClr val="tx1">
                    <a:lumMod val="75000"/>
                    <a:lumOff val="25000"/>
                  </a:schemeClr>
                </a:solidFill>
              </a:defRPr>
            </a:lvl3pPr>
            <a:lvl4pPr>
              <a:lnSpc>
                <a:spcPct val="130000"/>
              </a:lnSpc>
              <a:defRPr>
                <a:solidFill>
                  <a:schemeClr val="tx1">
                    <a:lumMod val="75000"/>
                    <a:lumOff val="25000"/>
                  </a:schemeClr>
                </a:solidFill>
              </a:defRPr>
            </a:lvl4pPr>
            <a:lvl5pPr>
              <a:lnSpc>
                <a:spcPct val="130000"/>
              </a:lnSpc>
              <a:defRPr>
                <a:solidFill>
                  <a:schemeClr val="tx1">
                    <a:lumMod val="75000"/>
                    <a:lumOff val="25000"/>
                  </a:schemeClr>
                </a:solidFill>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2" name="標題 1">
            <a:extLst>
              <a:ext uri="{FF2B5EF4-FFF2-40B4-BE49-F238E27FC236}">
                <a16:creationId xmlns:a16="http://schemas.microsoft.com/office/drawing/2014/main" xmlns="" id="{AFCB9141-51F7-43FA-8C0D-38436E734495}"/>
              </a:ext>
            </a:extLst>
          </p:cNvPr>
          <p:cNvSpPr>
            <a:spLocks noGrp="1"/>
          </p:cNvSpPr>
          <p:nvPr>
            <p:ph type="title"/>
          </p:nvPr>
        </p:nvSpPr>
        <p:spPr>
          <a:xfrm>
            <a:off x="359763" y="263941"/>
            <a:ext cx="8476937" cy="987738"/>
          </a:xfrm>
        </p:spPr>
        <p:txBody>
          <a:bodyPr/>
          <a:lstStyle>
            <a:lvl1pPr>
              <a:defRPr>
                <a:solidFill>
                  <a:schemeClr val="bg2">
                    <a:lumMod val="25000"/>
                  </a:schemeClr>
                </a:solidFill>
              </a:defRPr>
            </a:lvl1pPr>
          </a:lstStyle>
          <a:p>
            <a:r>
              <a:rPr lang="zh-TW" altLang="en-US"/>
              <a:t>按一下以編輯母片標題樣式</a:t>
            </a:r>
          </a:p>
        </p:txBody>
      </p:sp>
      <p:sp>
        <p:nvSpPr>
          <p:cNvPr id="5" name="矩形 4"/>
          <p:cNvSpPr/>
          <p:nvPr userDrawn="1"/>
        </p:nvSpPr>
        <p:spPr>
          <a:xfrm>
            <a:off x="7068066" y="6291747"/>
            <a:ext cx="1944130" cy="529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37268" y="6291747"/>
            <a:ext cx="1934457" cy="449873"/>
          </a:xfrm>
          <a:prstGeom prst="rect">
            <a:avLst/>
          </a:prstGeom>
        </p:spPr>
      </p:pic>
    </p:spTree>
    <p:extLst>
      <p:ext uri="{BB962C8B-B14F-4D97-AF65-F5344CB8AC3E}">
        <p14:creationId xmlns:p14="http://schemas.microsoft.com/office/powerpoint/2010/main" val="3859311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033E1E13-DFE4-534E-9E15-1F73A3F8D3D2}" type="datetimeFigureOut">
              <a:rPr kumimoji="1" lang="zh-TW" altLang="en-US" smtClean="0"/>
              <a:t>23/10/4</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A281580C-33D4-7640-91CE-50E0BDC36D36}" type="slidenum">
              <a:rPr kumimoji="1" lang="zh-TW" altLang="en-US" smtClean="0"/>
              <a:t>‹#›</a:t>
            </a:fld>
            <a:endParaRPr kumimoji="1" lang="zh-TW" altLang="en-US"/>
          </a:p>
        </p:txBody>
      </p:sp>
    </p:spTree>
    <p:extLst>
      <p:ext uri="{BB962C8B-B14F-4D97-AF65-F5344CB8AC3E}">
        <p14:creationId xmlns:p14="http://schemas.microsoft.com/office/powerpoint/2010/main" val="294360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a:t>按一下以編輯母片文字樣式</a:t>
            </a:r>
          </a:p>
        </p:txBody>
      </p:sp>
      <p:sp>
        <p:nvSpPr>
          <p:cNvPr id="4" name="日期版面配置區 3"/>
          <p:cNvSpPr>
            <a:spLocks noGrp="1"/>
          </p:cNvSpPr>
          <p:nvPr>
            <p:ph type="dt" sz="half" idx="10"/>
          </p:nvPr>
        </p:nvSpPr>
        <p:spPr/>
        <p:txBody>
          <a:bodyPr/>
          <a:lstStyle/>
          <a:p>
            <a:fld id="{033E1E13-DFE4-534E-9E15-1F73A3F8D3D2}" type="datetimeFigureOut">
              <a:rPr kumimoji="1" lang="zh-TW" altLang="en-US" smtClean="0"/>
              <a:t>23/10/4</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A281580C-33D4-7640-91CE-50E0BDC36D36}" type="slidenum">
              <a:rPr kumimoji="1" lang="zh-TW" altLang="en-US" smtClean="0"/>
              <a:t>‹#›</a:t>
            </a:fld>
            <a:endParaRPr kumimoji="1" lang="zh-TW" altLang="en-US"/>
          </a:p>
        </p:txBody>
      </p:sp>
    </p:spTree>
    <p:extLst>
      <p:ext uri="{BB962C8B-B14F-4D97-AF65-F5344CB8AC3E}">
        <p14:creationId xmlns:p14="http://schemas.microsoft.com/office/powerpoint/2010/main" val="2891605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033E1E13-DFE4-534E-9E15-1F73A3F8D3D2}" type="datetimeFigureOut">
              <a:rPr kumimoji="1" lang="zh-TW" altLang="en-US" smtClean="0"/>
              <a:t>23/10/4</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A281580C-33D4-7640-91CE-50E0BDC36D36}" type="slidenum">
              <a:rPr kumimoji="1" lang="zh-TW" altLang="en-US" smtClean="0"/>
              <a:t>‹#›</a:t>
            </a:fld>
            <a:endParaRPr kumimoji="1" lang="zh-TW" altLang="en-US"/>
          </a:p>
        </p:txBody>
      </p:sp>
    </p:spTree>
    <p:extLst>
      <p:ext uri="{BB962C8B-B14F-4D97-AF65-F5344CB8AC3E}">
        <p14:creationId xmlns:p14="http://schemas.microsoft.com/office/powerpoint/2010/main" val="1763568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033E1E13-DFE4-534E-9E15-1F73A3F8D3D2}" type="datetimeFigureOut">
              <a:rPr kumimoji="1" lang="zh-TW" altLang="en-US" smtClean="0"/>
              <a:t>23/10/4</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A281580C-33D4-7640-91CE-50E0BDC36D36}" type="slidenum">
              <a:rPr kumimoji="1" lang="zh-TW" altLang="en-US" smtClean="0"/>
              <a:t>‹#›</a:t>
            </a:fld>
            <a:endParaRPr kumimoji="1" lang="zh-TW" altLang="en-US"/>
          </a:p>
        </p:txBody>
      </p:sp>
    </p:spTree>
    <p:extLst>
      <p:ext uri="{BB962C8B-B14F-4D97-AF65-F5344CB8AC3E}">
        <p14:creationId xmlns:p14="http://schemas.microsoft.com/office/powerpoint/2010/main" val="336906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p:txBody>
          <a:bodyPr/>
          <a:lstStyle/>
          <a:p>
            <a:fld id="{033E1E13-DFE4-534E-9E15-1F73A3F8D3D2}" type="datetimeFigureOut">
              <a:rPr kumimoji="1" lang="zh-TW" altLang="en-US" smtClean="0"/>
              <a:t>23/10/4</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A281580C-33D4-7640-91CE-50E0BDC36D36}" type="slidenum">
              <a:rPr kumimoji="1" lang="zh-TW" altLang="en-US" smtClean="0"/>
              <a:t>‹#›</a:t>
            </a:fld>
            <a:endParaRPr kumimoji="1" lang="zh-TW" altLang="en-US"/>
          </a:p>
        </p:txBody>
      </p:sp>
    </p:spTree>
    <p:extLst>
      <p:ext uri="{BB962C8B-B14F-4D97-AF65-F5344CB8AC3E}">
        <p14:creationId xmlns:p14="http://schemas.microsoft.com/office/powerpoint/2010/main" val="4093596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033E1E13-DFE4-534E-9E15-1F73A3F8D3D2}" type="datetimeFigureOut">
              <a:rPr kumimoji="1" lang="zh-TW" altLang="en-US" smtClean="0"/>
              <a:t>23/10/4</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A281580C-33D4-7640-91CE-50E0BDC36D36}" type="slidenum">
              <a:rPr kumimoji="1" lang="zh-TW" altLang="en-US" smtClean="0"/>
              <a:t>‹#›</a:t>
            </a:fld>
            <a:endParaRPr kumimoji="1" lang="zh-TW" altLang="en-US"/>
          </a:p>
        </p:txBody>
      </p:sp>
    </p:spTree>
    <p:extLst>
      <p:ext uri="{BB962C8B-B14F-4D97-AF65-F5344CB8AC3E}">
        <p14:creationId xmlns:p14="http://schemas.microsoft.com/office/powerpoint/2010/main" val="4227702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033E1E13-DFE4-534E-9E15-1F73A3F8D3D2}" type="datetimeFigureOut">
              <a:rPr kumimoji="1" lang="zh-TW" altLang="en-US" smtClean="0"/>
              <a:t>23/10/4</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A281580C-33D4-7640-91CE-50E0BDC36D36}" type="slidenum">
              <a:rPr kumimoji="1" lang="zh-TW" altLang="en-US" smtClean="0"/>
              <a:t>‹#›</a:t>
            </a:fld>
            <a:endParaRPr kumimoji="1" lang="zh-TW" altLang="en-US"/>
          </a:p>
        </p:txBody>
      </p:sp>
    </p:spTree>
    <p:extLst>
      <p:ext uri="{BB962C8B-B14F-4D97-AF65-F5344CB8AC3E}">
        <p14:creationId xmlns:p14="http://schemas.microsoft.com/office/powerpoint/2010/main" val="652681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033E1E13-DFE4-534E-9E15-1F73A3F8D3D2}" type="datetimeFigureOut">
              <a:rPr kumimoji="1" lang="zh-TW" altLang="en-US" smtClean="0"/>
              <a:t>23/10/4</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A281580C-33D4-7640-91CE-50E0BDC36D36}" type="slidenum">
              <a:rPr kumimoji="1" lang="zh-TW" altLang="en-US" smtClean="0"/>
              <a:t>‹#›</a:t>
            </a:fld>
            <a:endParaRPr kumimoji="1" lang="zh-TW" altLang="en-US"/>
          </a:p>
        </p:txBody>
      </p:sp>
    </p:spTree>
    <p:extLst>
      <p:ext uri="{BB962C8B-B14F-4D97-AF65-F5344CB8AC3E}">
        <p14:creationId xmlns:p14="http://schemas.microsoft.com/office/powerpoint/2010/main" val="39004664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E1E13-DFE4-534E-9E15-1F73A3F8D3D2}" type="datetimeFigureOut">
              <a:rPr kumimoji="1" lang="zh-TW" altLang="en-US" smtClean="0"/>
              <a:t>23/10/4</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81580C-33D4-7640-91CE-50E0BDC36D36}" type="slidenum">
              <a:rPr kumimoji="1" lang="zh-TW" altLang="en-US" smtClean="0"/>
              <a:t>‹#›</a:t>
            </a:fld>
            <a:endParaRPr kumimoji="1" lang="zh-TW" altLang="en-US"/>
          </a:p>
        </p:txBody>
      </p:sp>
    </p:spTree>
    <p:extLst>
      <p:ext uri="{BB962C8B-B14F-4D97-AF65-F5344CB8AC3E}">
        <p14:creationId xmlns:p14="http://schemas.microsoft.com/office/powerpoint/2010/main" val="2912905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png"/><Relationship Id="rId1" Type="http://schemas.microsoft.com/office/2007/relationships/media" Target="../media/media1.mp4"/><Relationship Id="rId2" Type="http://schemas.openxmlformats.org/officeDocument/2006/relationships/video" Target="../media/media1.mp4"/></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1" Type="http://schemas.microsoft.com/office/2007/relationships/media" Target="../media/media2.mp4"/><Relationship Id="rId2" Type="http://schemas.openxmlformats.org/officeDocument/2006/relationships/video" Target="../media/media2.mp4"/></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hyperlink" Target="https://www.youtube.com/watch?v=RTH6HjhMnsg" TargetMode="External"/><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hyperlink" Target="https://www.youtube.com/watch?v=RTH6HjhMns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6568" y="2683673"/>
            <a:ext cx="8987432" cy="1470025"/>
          </a:xfrm>
        </p:spPr>
        <p:txBody>
          <a:bodyPr>
            <a:normAutofit/>
          </a:bodyPr>
          <a:lstStyle/>
          <a:p>
            <a:r>
              <a:rPr kumimoji="1" lang="zh-TW" altLang="en-US" sz="3600" b="1" dirty="0">
                <a:solidFill>
                  <a:srgbClr val="FF0000"/>
                </a:solidFill>
              </a:rPr>
              <a:t>談數位性別暴力與性剝削</a:t>
            </a:r>
          </a:p>
        </p:txBody>
      </p:sp>
      <p:sp>
        <p:nvSpPr>
          <p:cNvPr id="3" name="子標題 2"/>
          <p:cNvSpPr>
            <a:spLocks noGrp="1"/>
          </p:cNvSpPr>
          <p:nvPr>
            <p:ph type="subTitle" idx="1"/>
          </p:nvPr>
        </p:nvSpPr>
        <p:spPr/>
        <p:txBody>
          <a:bodyPr/>
          <a:lstStyle/>
          <a:p>
            <a:endParaRPr kumimoji="1" lang="zh-TW" altLang="en-US"/>
          </a:p>
        </p:txBody>
      </p:sp>
      <p:pic>
        <p:nvPicPr>
          <p:cNvPr id="4" name="圖片 3" descr="螢幕快照 2023-05-04 下午8.56.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977456"/>
          </a:xfrm>
          <a:prstGeom prst="rect">
            <a:avLst/>
          </a:prstGeom>
        </p:spPr>
      </p:pic>
      <p:sp>
        <p:nvSpPr>
          <p:cNvPr id="5" name="矩形 4"/>
          <p:cNvSpPr/>
          <p:nvPr/>
        </p:nvSpPr>
        <p:spPr>
          <a:xfrm>
            <a:off x="5837119" y="5346412"/>
            <a:ext cx="2781450" cy="1077218"/>
          </a:xfrm>
          <a:prstGeom prst="rect">
            <a:avLst/>
          </a:prstGeom>
        </p:spPr>
        <p:txBody>
          <a:bodyPr wrap="square">
            <a:spAutoFit/>
          </a:bodyPr>
          <a:lstStyle/>
          <a:p>
            <a:pPr algn="ctr"/>
            <a:r>
              <a:rPr kumimoji="1" lang="zh-TW" altLang="en-US" sz="3200" b="1" dirty="0" smtClean="0">
                <a:solidFill>
                  <a:srgbClr val="FF6600"/>
                </a:solidFill>
              </a:rPr>
              <a:t>旗山農工</a:t>
            </a:r>
            <a:endParaRPr kumimoji="1" lang="en-US" altLang="zh-TW" sz="3200" b="1" dirty="0">
              <a:solidFill>
                <a:srgbClr val="FF6600"/>
              </a:solidFill>
            </a:endParaRPr>
          </a:p>
          <a:p>
            <a:pPr algn="ctr"/>
            <a:r>
              <a:rPr kumimoji="1" lang="zh-TW" altLang="en-US" sz="3200" b="1" dirty="0">
                <a:solidFill>
                  <a:srgbClr val="FF6600"/>
                </a:solidFill>
              </a:rPr>
              <a:t>講師：高宜君</a:t>
            </a:r>
            <a:endParaRPr kumimoji="1" lang="en-US" altLang="zh-TW" sz="3200" b="1" dirty="0">
              <a:solidFill>
                <a:srgbClr val="FF6600"/>
              </a:solidFill>
            </a:endParaRPr>
          </a:p>
        </p:txBody>
      </p:sp>
      <p:sp>
        <p:nvSpPr>
          <p:cNvPr id="6" name="矩形 5"/>
          <p:cNvSpPr/>
          <p:nvPr/>
        </p:nvSpPr>
        <p:spPr>
          <a:xfrm>
            <a:off x="-1" y="3718679"/>
            <a:ext cx="5837119" cy="3139321"/>
          </a:xfrm>
          <a:prstGeom prst="rect">
            <a:avLst/>
          </a:prstGeom>
        </p:spPr>
        <p:txBody>
          <a:bodyPr wrap="square">
            <a:spAutoFit/>
          </a:bodyPr>
          <a:lstStyle/>
          <a:p>
            <a:pPr>
              <a:defRPr/>
            </a:pPr>
            <a:r>
              <a:rPr lang="zh-TW" altLang="en-US" dirty="0">
                <a:solidFill>
                  <a:srgbClr val="54FFA0"/>
                </a:solidFill>
                <a:effectLst>
                  <a:outerShdw blurRad="38100" dist="38100" dir="2700000" algn="tl">
                    <a:srgbClr val="000000"/>
                  </a:outerShdw>
                </a:effectLst>
                <a:latin typeface="新細明體" charset="0"/>
              </a:rPr>
              <a:t>樹德科技大學人類性學研究所性教育推廣學術顧問</a:t>
            </a:r>
            <a:endParaRPr lang="en-US" altLang="zh-TW" dirty="0">
              <a:solidFill>
                <a:srgbClr val="54FFA0"/>
              </a:solidFill>
              <a:effectLst>
                <a:outerShdw blurRad="38100" dist="38100" dir="2700000" algn="tl">
                  <a:srgbClr val="000000"/>
                </a:outerShdw>
              </a:effectLst>
              <a:latin typeface="新細明體" charset="0"/>
            </a:endParaRPr>
          </a:p>
          <a:p>
            <a:pPr>
              <a:defRPr/>
            </a:pPr>
            <a:r>
              <a:rPr lang="zh-TW" altLang="en-US" dirty="0">
                <a:solidFill>
                  <a:srgbClr val="FF0000"/>
                </a:solidFill>
                <a:effectLst>
                  <a:outerShdw blurRad="38100" dist="38100" dir="2700000" algn="tl">
                    <a:srgbClr val="000000"/>
                  </a:outerShdw>
                </a:effectLst>
                <a:latin typeface="新細明體" charset="0"/>
              </a:rPr>
              <a:t>高雄餐旅大學性平委員兼任講師</a:t>
            </a:r>
            <a:endParaRPr lang="en-US" altLang="zh-TW" dirty="0">
              <a:solidFill>
                <a:srgbClr val="FF0000"/>
              </a:solidFill>
              <a:effectLst>
                <a:outerShdw blurRad="38100" dist="38100" dir="2700000" algn="tl">
                  <a:srgbClr val="000000"/>
                </a:outerShdw>
              </a:effectLst>
              <a:latin typeface="新細明體" charset="0"/>
            </a:endParaRPr>
          </a:p>
          <a:p>
            <a:pPr>
              <a:defRPr/>
            </a:pPr>
            <a:r>
              <a:rPr lang="zh-TW" altLang="en-US" dirty="0">
                <a:solidFill>
                  <a:srgbClr val="009900"/>
                </a:solidFill>
                <a:effectLst>
                  <a:outerShdw blurRad="38100" dist="38100" dir="2700000" algn="tl">
                    <a:srgbClr val="000000"/>
                  </a:outerShdw>
                </a:effectLst>
                <a:latin typeface="新細明體" charset="0"/>
              </a:rPr>
              <a:t>高雄科技大學兼任講師</a:t>
            </a:r>
            <a:endParaRPr lang="en-US" altLang="zh-TW" dirty="0">
              <a:solidFill>
                <a:srgbClr val="009900"/>
              </a:solidFill>
              <a:effectLst>
                <a:outerShdw blurRad="38100" dist="38100" dir="2700000" algn="tl">
                  <a:srgbClr val="000000"/>
                </a:outerShdw>
              </a:effectLst>
              <a:latin typeface="新細明體" charset="0"/>
            </a:endParaRPr>
          </a:p>
          <a:p>
            <a:pPr>
              <a:defRPr/>
            </a:pPr>
            <a:r>
              <a:rPr lang="zh-TW" altLang="en-US" dirty="0">
                <a:solidFill>
                  <a:srgbClr val="C73D90"/>
                </a:solidFill>
                <a:effectLst>
                  <a:outerShdw blurRad="38100" dist="38100" dir="2700000" algn="tl">
                    <a:srgbClr val="000000"/>
                  </a:outerShdw>
                </a:effectLst>
                <a:latin typeface="新細明體" charset="0"/>
              </a:rPr>
              <a:t>空軍航空技術學院兼任講師</a:t>
            </a:r>
          </a:p>
          <a:p>
            <a:pPr>
              <a:defRPr/>
            </a:pPr>
            <a:r>
              <a:rPr lang="zh-TW" altLang="en-US" dirty="0">
                <a:solidFill>
                  <a:srgbClr val="FF9933"/>
                </a:solidFill>
                <a:effectLst>
                  <a:outerShdw blurRad="38100" dist="38100" dir="2700000" algn="tl">
                    <a:srgbClr val="000000"/>
                  </a:outerShdw>
                </a:effectLst>
                <a:latin typeface="新細明體" charset="0"/>
              </a:rPr>
              <a:t>東方設計大學性平委員</a:t>
            </a:r>
            <a:endParaRPr lang="en-US" altLang="zh-TW" dirty="0">
              <a:solidFill>
                <a:srgbClr val="FF9933"/>
              </a:solidFill>
              <a:effectLst>
                <a:outerShdw blurRad="38100" dist="38100" dir="2700000" algn="tl">
                  <a:srgbClr val="000000"/>
                </a:outerShdw>
              </a:effectLst>
              <a:latin typeface="新細明體" charset="0"/>
            </a:endParaRPr>
          </a:p>
          <a:p>
            <a:pPr>
              <a:defRPr/>
            </a:pPr>
            <a:r>
              <a:rPr lang="zh-TW" altLang="en-US" dirty="0">
                <a:solidFill>
                  <a:srgbClr val="FFFF5D"/>
                </a:solidFill>
                <a:effectLst>
                  <a:outerShdw blurRad="38100" dist="38100" dir="2700000" algn="tl">
                    <a:srgbClr val="000000"/>
                  </a:outerShdw>
                </a:effectLst>
                <a:latin typeface="新細明體" charset="0"/>
              </a:rPr>
              <a:t>高雄市公務人員性平講師</a:t>
            </a:r>
            <a:endParaRPr lang="en-US" altLang="zh-TW" dirty="0">
              <a:solidFill>
                <a:srgbClr val="FFFF5D"/>
              </a:solidFill>
              <a:effectLst>
                <a:outerShdw blurRad="38100" dist="38100" dir="2700000" algn="tl">
                  <a:srgbClr val="000000"/>
                </a:outerShdw>
              </a:effectLst>
              <a:latin typeface="新細明體" charset="0"/>
            </a:endParaRPr>
          </a:p>
          <a:p>
            <a:pPr>
              <a:defRPr/>
            </a:pPr>
            <a:r>
              <a:rPr lang="zh-TW" altLang="en-US" dirty="0">
                <a:solidFill>
                  <a:srgbClr val="3DC0FF"/>
                </a:solidFill>
                <a:effectLst>
                  <a:outerShdw blurRad="38100" dist="38100" dir="2700000" algn="tl">
                    <a:srgbClr val="000000"/>
                  </a:outerShdw>
                </a:effectLst>
                <a:latin typeface="新細明體" charset="0"/>
              </a:rPr>
              <a:t>教育部大專校院性別平等師資人才</a:t>
            </a:r>
            <a:endParaRPr lang="en-US" altLang="zh-TW" dirty="0">
              <a:solidFill>
                <a:srgbClr val="3DC0FF"/>
              </a:solidFill>
              <a:effectLst>
                <a:outerShdw blurRad="38100" dist="38100" dir="2700000" algn="tl">
                  <a:srgbClr val="000000"/>
                </a:outerShdw>
              </a:effectLst>
              <a:latin typeface="新細明體" charset="0"/>
            </a:endParaRPr>
          </a:p>
          <a:p>
            <a:pPr>
              <a:defRPr/>
            </a:pPr>
            <a:r>
              <a:rPr lang="zh-TW" altLang="en-US" dirty="0">
                <a:solidFill>
                  <a:srgbClr val="F02844"/>
                </a:solidFill>
                <a:effectLst>
                  <a:outerShdw blurRad="38100" dist="38100" dir="2700000" algn="tl">
                    <a:srgbClr val="000000"/>
                  </a:outerShdw>
                </a:effectLst>
                <a:latin typeface="新細明體" charset="0"/>
              </a:rPr>
              <a:t>國防部性別平等師資人才</a:t>
            </a:r>
            <a:endParaRPr lang="en-US" altLang="zh-TW" dirty="0">
              <a:solidFill>
                <a:srgbClr val="F02844"/>
              </a:solidFill>
              <a:effectLst>
                <a:outerShdw blurRad="38100" dist="38100" dir="2700000" algn="tl">
                  <a:srgbClr val="000000"/>
                </a:outerShdw>
              </a:effectLst>
              <a:latin typeface="新細明體" charset="0"/>
            </a:endParaRPr>
          </a:p>
          <a:p>
            <a:pPr>
              <a:defRPr/>
            </a:pPr>
            <a:r>
              <a:rPr lang="zh-TW" altLang="en-US" dirty="0">
                <a:solidFill>
                  <a:srgbClr val="9933FF"/>
                </a:solidFill>
                <a:effectLst>
                  <a:outerShdw blurRad="38100" dist="38100" dir="2700000" algn="tl">
                    <a:srgbClr val="000000"/>
                  </a:outerShdw>
                </a:effectLst>
                <a:latin typeface="新細明體" charset="0"/>
              </a:rPr>
              <a:t>高雄市性別平等教育師資人才</a:t>
            </a:r>
            <a:endParaRPr lang="en-US" altLang="zh-TW" dirty="0">
              <a:solidFill>
                <a:srgbClr val="9933FF"/>
              </a:solidFill>
              <a:effectLst>
                <a:outerShdw blurRad="38100" dist="38100" dir="2700000" algn="tl">
                  <a:srgbClr val="000000"/>
                </a:outerShdw>
              </a:effectLst>
              <a:latin typeface="新細明體" charset="0"/>
            </a:endParaRPr>
          </a:p>
          <a:p>
            <a:pPr>
              <a:defRPr/>
            </a:pPr>
            <a:r>
              <a:rPr lang="zh-TW" altLang="en-US" dirty="0">
                <a:solidFill>
                  <a:srgbClr val="FF6600"/>
                </a:solidFill>
                <a:effectLst>
                  <a:outerShdw blurRad="38100" dist="38100" dir="2700000" algn="tl">
                    <a:srgbClr val="000000"/>
                  </a:outerShdw>
                </a:effectLst>
                <a:latin typeface="新細明體" charset="0"/>
              </a:rPr>
              <a:t>台灣自來水公司第七區性騷擾申訴委員會委員</a:t>
            </a:r>
            <a:endParaRPr lang="en-US" altLang="zh-TW" dirty="0">
              <a:solidFill>
                <a:srgbClr val="FF6600"/>
              </a:solidFill>
              <a:effectLst>
                <a:outerShdw blurRad="38100" dist="38100" dir="2700000" algn="tl">
                  <a:srgbClr val="000000"/>
                </a:outerShdw>
              </a:effectLst>
              <a:latin typeface="新細明體" charset="0"/>
            </a:endParaRPr>
          </a:p>
          <a:p>
            <a:pPr>
              <a:defRPr/>
            </a:pPr>
            <a:r>
              <a:rPr lang="zh-TW" altLang="en-US" dirty="0">
                <a:solidFill>
                  <a:srgbClr val="0000FF"/>
                </a:solidFill>
                <a:effectLst>
                  <a:outerShdw blurRad="38100" dist="38100" dir="2700000" algn="tl">
                    <a:srgbClr val="000000"/>
                  </a:outerShdw>
                </a:effectLst>
                <a:latin typeface="新細明體" charset="0"/>
              </a:rPr>
              <a:t>美國</a:t>
            </a:r>
            <a:r>
              <a:rPr lang="en-US" altLang="zh-TW" dirty="0">
                <a:solidFill>
                  <a:srgbClr val="0000FF"/>
                </a:solidFill>
                <a:effectLst>
                  <a:outerShdw blurRad="38100" dist="38100" dir="2700000" algn="tl">
                    <a:srgbClr val="000000"/>
                  </a:outerShdw>
                </a:effectLst>
                <a:latin typeface="新細明體" charset="0"/>
              </a:rPr>
              <a:t>ACS</a:t>
            </a:r>
            <a:r>
              <a:rPr lang="zh-TW" altLang="en-US" dirty="0">
                <a:solidFill>
                  <a:srgbClr val="0000FF"/>
                </a:solidFill>
                <a:effectLst>
                  <a:outerShdw blurRad="38100" dist="38100" dir="2700000" algn="tl">
                    <a:srgbClr val="000000"/>
                  </a:outerShdw>
                </a:effectLst>
                <a:latin typeface="新細明體" charset="0"/>
              </a:rPr>
              <a:t>執照性學家</a:t>
            </a:r>
            <a:endParaRPr lang="en-US" altLang="zh-TW" dirty="0">
              <a:solidFill>
                <a:srgbClr val="F02844"/>
              </a:solidFill>
              <a:effectLst>
                <a:outerShdw blurRad="38100" dist="38100" dir="2700000" algn="tl">
                  <a:srgbClr val="000000"/>
                </a:outerShdw>
              </a:effectLst>
              <a:latin typeface="新細明體" charset="0"/>
            </a:endParaRPr>
          </a:p>
        </p:txBody>
      </p:sp>
    </p:spTree>
    <p:extLst>
      <p:ext uri="{BB962C8B-B14F-4D97-AF65-F5344CB8AC3E}">
        <p14:creationId xmlns:p14="http://schemas.microsoft.com/office/powerpoint/2010/main" val="793787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en-US" b="1" spc="-5" dirty="0">
                <a:solidFill>
                  <a:srgbClr val="FF6699"/>
                </a:solidFill>
                <a:latin typeface="Noto Sans CJK JP Medium"/>
                <a:ea typeface="+mn-ea"/>
                <a:cs typeface="Noto Sans CJK JP Medium"/>
              </a:rPr>
              <a:t>別讓</a:t>
            </a:r>
            <a:r>
              <a:rPr lang="en-US" altLang="zh-TW" b="1" spc="-5" dirty="0">
                <a:solidFill>
                  <a:srgbClr val="FF6699"/>
                </a:solidFill>
                <a:latin typeface="Noto Sans CJK JP Medium"/>
                <a:ea typeface="+mn-ea"/>
                <a:cs typeface="Noto Sans CJK JP Medium"/>
              </a:rPr>
              <a:t>P</a:t>
            </a:r>
            <a:r>
              <a:rPr lang="zh-TW" altLang="en-US" b="1" spc="-5" dirty="0">
                <a:solidFill>
                  <a:srgbClr val="FF6699"/>
                </a:solidFill>
                <a:latin typeface="Noto Sans CJK JP Medium"/>
                <a:ea typeface="+mn-ea"/>
                <a:cs typeface="Noto Sans CJK JP Medium"/>
              </a:rPr>
              <a:t>圖變犯罪</a:t>
            </a:r>
            <a:r>
              <a:rPr lang="en-US" altLang="zh-TW" b="1" spc="-5" dirty="0">
                <a:solidFill>
                  <a:srgbClr val="FF6699"/>
                </a:solidFill>
                <a:latin typeface="Noto Sans CJK JP Medium"/>
                <a:ea typeface="+mn-ea"/>
                <a:cs typeface="Noto Sans CJK JP Medium"/>
              </a:rPr>
              <a:t>-</a:t>
            </a:r>
            <a:r>
              <a:rPr lang="zh-TW" altLang="en-US" b="1" spc="-5" dirty="0">
                <a:solidFill>
                  <a:srgbClr val="FF6699"/>
                </a:solidFill>
                <a:latin typeface="Noto Sans CJK JP Medium"/>
                <a:ea typeface="+mn-ea"/>
                <a:cs typeface="Noto Sans CJK JP Medium"/>
              </a:rPr>
              <a:t>數位性別暴力</a:t>
            </a:r>
            <a:br>
              <a:rPr lang="zh-TW" altLang="en-US" b="1" spc="-5" dirty="0">
                <a:solidFill>
                  <a:srgbClr val="FF6699"/>
                </a:solidFill>
                <a:latin typeface="Noto Sans CJK JP Medium"/>
                <a:ea typeface="+mn-ea"/>
                <a:cs typeface="Noto Sans CJK JP Medium"/>
              </a:rPr>
            </a:br>
            <a:endParaRPr lang="zh-TW" altLang="en-US" b="1" spc="-5" dirty="0">
              <a:solidFill>
                <a:srgbClr val="FF6699"/>
              </a:solidFill>
              <a:latin typeface="Noto Sans CJK JP Medium"/>
              <a:ea typeface="+mn-ea"/>
              <a:cs typeface="Noto Sans CJK JP Medium"/>
            </a:endParaRPr>
          </a:p>
        </p:txBody>
      </p:sp>
      <p:sp>
        <p:nvSpPr>
          <p:cNvPr id="3" name="內容版面配置區 2"/>
          <p:cNvSpPr>
            <a:spLocks noGrp="1"/>
          </p:cNvSpPr>
          <p:nvPr>
            <p:ph idx="1"/>
          </p:nvPr>
        </p:nvSpPr>
        <p:spPr/>
        <p:txBody>
          <a:bodyPr/>
          <a:lstStyle/>
          <a:p>
            <a:pPr marL="12700" marR="5080" algn="just">
              <a:lnSpc>
                <a:spcPct val="100000"/>
              </a:lnSpc>
              <a:spcBef>
                <a:spcPts val="1685"/>
              </a:spcBef>
            </a:pPr>
            <a:r>
              <a:rPr lang="zh-TW" altLang="en-US" b="0" dirty="0">
                <a:solidFill>
                  <a:srgbClr val="000000"/>
                </a:solidFill>
                <a:latin typeface="UKIJ CJK"/>
                <a:cs typeface="UKIJ CJK"/>
              </a:rPr>
              <a:t>佳恩知道不少人已經看過照片了，雖然那下半 </a:t>
            </a:r>
            <a:r>
              <a:rPr lang="zh-TW" altLang="en-US" b="0" spc="-5" dirty="0">
                <a:solidFill>
                  <a:srgbClr val="000000"/>
                </a:solidFill>
                <a:latin typeface="UKIJ CJK"/>
                <a:cs typeface="UKIJ CJK"/>
              </a:rPr>
              <a:t>身不是自己，但一下子覺得不知道如何面對同 </a:t>
            </a:r>
            <a:r>
              <a:rPr lang="zh-TW" altLang="en-US" b="0" dirty="0">
                <a:solidFill>
                  <a:srgbClr val="000000"/>
                </a:solidFill>
                <a:latin typeface="UKIJ CJK"/>
                <a:cs typeface="UKIJ CJK"/>
              </a:rPr>
              <a:t>學，加上那些取笑的酸言酸語，他連向老師說 的勇氣都沒了，只想躲起來不要看見任何人。</a:t>
            </a:r>
          </a:p>
          <a:p>
            <a:endParaRPr kumimoji="1" lang="zh-TW" altLang="en-US" dirty="0"/>
          </a:p>
        </p:txBody>
      </p:sp>
      <p:sp>
        <p:nvSpPr>
          <p:cNvPr id="4" name="object 5"/>
          <p:cNvSpPr/>
          <p:nvPr/>
        </p:nvSpPr>
        <p:spPr>
          <a:xfrm>
            <a:off x="4378986" y="4121398"/>
            <a:ext cx="4660892" cy="2637605"/>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51486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0"/>
            <a:ext cx="9143999" cy="6857996"/>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8189" y="18057"/>
            <a:ext cx="1450202" cy="2464539"/>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573720" y="-28691"/>
            <a:ext cx="6946583" cy="2685351"/>
          </a:xfrm>
          <a:prstGeom prst="rect">
            <a:avLst/>
          </a:prstGeom>
        </p:spPr>
        <p:txBody>
          <a:bodyPr vert="horz" wrap="square" lIns="0" tIns="285115" rIns="0" bIns="0" rtlCol="0">
            <a:spAutoFit/>
          </a:bodyPr>
          <a:lstStyle/>
          <a:p>
            <a:pPr marR="822960" algn="ctr">
              <a:lnSpc>
                <a:spcPct val="100000"/>
              </a:lnSpc>
              <a:spcBef>
                <a:spcPts val="2245"/>
              </a:spcBef>
            </a:pPr>
            <a:r>
              <a:rPr sz="6400" spc="-10" dirty="0"/>
              <a:t>求助管道</a:t>
            </a:r>
            <a:endParaRPr sz="6400" dirty="0"/>
          </a:p>
          <a:p>
            <a:pPr marL="12700" marR="5080">
              <a:lnSpc>
                <a:spcPct val="100000"/>
              </a:lnSpc>
              <a:spcBef>
                <a:spcPts val="935"/>
              </a:spcBef>
            </a:pPr>
            <a:r>
              <a:rPr sz="2800" spc="-5" dirty="0">
                <a:solidFill>
                  <a:srgbClr val="000000"/>
                </a:solidFill>
              </a:rPr>
              <a:t>如果不幸遇到數位性別暴力，請先</a:t>
            </a:r>
            <a:r>
              <a:rPr sz="2800" dirty="0">
                <a:solidFill>
                  <a:srgbClr val="000000"/>
                </a:solidFill>
              </a:rPr>
              <a:t>將</a:t>
            </a:r>
            <a:r>
              <a:rPr sz="2800" spc="-5" dirty="0">
                <a:solidFill>
                  <a:srgbClr val="000000"/>
                </a:solidFill>
              </a:rPr>
              <a:t>頁面</a:t>
            </a:r>
            <a:r>
              <a:rPr sz="2800" dirty="0">
                <a:solidFill>
                  <a:srgbClr val="000000"/>
                </a:solidFill>
              </a:rPr>
              <a:t>截</a:t>
            </a:r>
            <a:r>
              <a:rPr sz="2800" spc="-5" dirty="0">
                <a:solidFill>
                  <a:srgbClr val="000000"/>
                </a:solidFill>
              </a:rPr>
              <a:t>圖，</a:t>
            </a:r>
            <a:r>
              <a:rPr sz="2800" dirty="0">
                <a:solidFill>
                  <a:srgbClr val="000000"/>
                </a:solidFill>
              </a:rPr>
              <a:t>紀</a:t>
            </a:r>
            <a:r>
              <a:rPr sz="2800" spc="-5" dirty="0">
                <a:solidFill>
                  <a:srgbClr val="000000"/>
                </a:solidFill>
              </a:rPr>
              <a:t>錄時</a:t>
            </a:r>
            <a:r>
              <a:rPr sz="2800" dirty="0">
                <a:solidFill>
                  <a:srgbClr val="000000"/>
                </a:solidFill>
              </a:rPr>
              <a:t>間</a:t>
            </a:r>
            <a:r>
              <a:rPr sz="2800" spc="-5" dirty="0">
                <a:solidFill>
                  <a:srgbClr val="000000"/>
                </a:solidFill>
              </a:rPr>
              <a:t>、 </a:t>
            </a:r>
            <a:r>
              <a:rPr sz="2800" spc="-10" dirty="0">
                <a:solidFill>
                  <a:srgbClr val="000000"/>
                </a:solidFill>
              </a:rPr>
              <a:t>發文者帳戶名等資訊，向以下管道</a:t>
            </a:r>
            <a:r>
              <a:rPr sz="2800" dirty="0">
                <a:solidFill>
                  <a:srgbClr val="000000"/>
                </a:solidFill>
              </a:rPr>
              <a:t>尋</a:t>
            </a:r>
            <a:r>
              <a:rPr sz="2800" spc="-10" dirty="0">
                <a:solidFill>
                  <a:srgbClr val="000000"/>
                </a:solidFill>
              </a:rPr>
              <a:t>求協</a:t>
            </a:r>
            <a:r>
              <a:rPr sz="2800" dirty="0">
                <a:solidFill>
                  <a:srgbClr val="000000"/>
                </a:solidFill>
              </a:rPr>
              <a:t>助</a:t>
            </a:r>
            <a:r>
              <a:rPr sz="2800" spc="-5" dirty="0">
                <a:solidFill>
                  <a:srgbClr val="000000"/>
                </a:solidFill>
              </a:rPr>
              <a:t>：</a:t>
            </a:r>
            <a:endParaRPr sz="2800" dirty="0"/>
          </a:p>
        </p:txBody>
      </p:sp>
      <p:sp>
        <p:nvSpPr>
          <p:cNvPr id="5" name="object 5"/>
          <p:cNvSpPr txBox="1"/>
          <p:nvPr/>
        </p:nvSpPr>
        <p:spPr>
          <a:xfrm>
            <a:off x="231473" y="2975249"/>
            <a:ext cx="8643871" cy="3460563"/>
          </a:xfrm>
          <a:prstGeom prst="rect">
            <a:avLst/>
          </a:prstGeom>
        </p:spPr>
        <p:txBody>
          <a:bodyPr vert="horz" wrap="square" lIns="0" tIns="12065" rIns="0" bIns="0" rtlCol="0">
            <a:spAutoFit/>
          </a:bodyPr>
          <a:lstStyle/>
          <a:p>
            <a:pPr marL="12700">
              <a:lnSpc>
                <a:spcPct val="100000"/>
              </a:lnSpc>
            </a:pPr>
            <a:r>
              <a:rPr sz="2800" b="0" spc="-5" dirty="0">
                <a:solidFill>
                  <a:srgbClr val="FF6699"/>
                </a:solidFill>
                <a:latin typeface="Noto Sans CJK JP Medium"/>
                <a:cs typeface="Noto Sans CJK JP Medium"/>
              </a:rPr>
              <a:t>警察局</a:t>
            </a:r>
            <a:r>
              <a:rPr sz="2800" b="0" spc="95" dirty="0">
                <a:solidFill>
                  <a:srgbClr val="FF6699"/>
                </a:solidFill>
                <a:latin typeface="Noto Sans CJK JP Medium"/>
                <a:cs typeface="Noto Sans CJK JP Medium"/>
              </a:rPr>
              <a:t>(110)：</a:t>
            </a:r>
            <a:endParaRPr sz="2800" dirty="0">
              <a:latin typeface="Noto Sans CJK JP Medium"/>
              <a:cs typeface="Noto Sans CJK JP Medium"/>
            </a:endParaRPr>
          </a:p>
          <a:p>
            <a:pPr marL="650875">
              <a:lnSpc>
                <a:spcPct val="100000"/>
              </a:lnSpc>
            </a:pPr>
            <a:r>
              <a:rPr sz="2800" spc="-5" dirty="0">
                <a:latin typeface="UKIJ CJK"/>
                <a:cs typeface="UKIJ CJK"/>
              </a:rPr>
              <a:t>由員警了解案情後，協助將影像移除。</a:t>
            </a:r>
            <a:endParaRPr lang="en-US" sz="2800" spc="-5" dirty="0">
              <a:latin typeface="UKIJ CJK"/>
              <a:cs typeface="UKIJ CJK"/>
            </a:endParaRPr>
          </a:p>
          <a:p>
            <a:pPr marL="650875">
              <a:lnSpc>
                <a:spcPct val="100000"/>
              </a:lnSpc>
            </a:pPr>
            <a:endParaRPr sz="2800" dirty="0">
              <a:latin typeface="UKIJ CJK"/>
              <a:cs typeface="UKIJ CJK"/>
            </a:endParaRPr>
          </a:p>
          <a:p>
            <a:pPr marL="12700">
              <a:lnSpc>
                <a:spcPct val="100000"/>
              </a:lnSpc>
            </a:pPr>
            <a:r>
              <a:rPr sz="2800" b="0" spc="235" dirty="0">
                <a:solidFill>
                  <a:srgbClr val="FF6699"/>
                </a:solidFill>
                <a:latin typeface="Noto Sans CJK JP Medium"/>
                <a:cs typeface="Noto Sans CJK JP Medium"/>
              </a:rPr>
              <a:t>IWIN</a:t>
            </a:r>
            <a:r>
              <a:rPr sz="2800" b="0" spc="-10" dirty="0">
                <a:solidFill>
                  <a:srgbClr val="FF6699"/>
                </a:solidFill>
                <a:latin typeface="Noto Sans CJK JP Medium"/>
                <a:cs typeface="Noto Sans CJK JP Medium"/>
              </a:rPr>
              <a:t>網路內容防護機構：</a:t>
            </a:r>
            <a:endParaRPr sz="2800" dirty="0">
              <a:latin typeface="Noto Sans CJK JP Medium"/>
              <a:cs typeface="Noto Sans CJK JP Medium"/>
            </a:endParaRPr>
          </a:p>
          <a:p>
            <a:pPr marL="650875">
              <a:lnSpc>
                <a:spcPct val="100000"/>
              </a:lnSpc>
              <a:spcBef>
                <a:spcPts val="5"/>
              </a:spcBef>
            </a:pPr>
            <a:r>
              <a:rPr sz="2800" spc="-5" dirty="0">
                <a:latin typeface="UKIJ CJK"/>
                <a:cs typeface="UKIJ CJK"/>
              </a:rPr>
              <a:t>向</a:t>
            </a:r>
            <a:r>
              <a:rPr sz="2800" spc="80" dirty="0">
                <a:latin typeface="UKIJ CJK"/>
                <a:cs typeface="UKIJ CJK"/>
              </a:rPr>
              <a:t>IWIN</a:t>
            </a:r>
            <a:r>
              <a:rPr sz="2800" spc="-5" dirty="0">
                <a:latin typeface="UKIJ CJK"/>
                <a:cs typeface="UKIJ CJK"/>
              </a:rPr>
              <a:t>提出檢舉申訴，</a:t>
            </a:r>
            <a:r>
              <a:rPr sz="2800" spc="5" dirty="0">
                <a:latin typeface="UKIJ CJK"/>
                <a:cs typeface="UKIJ CJK"/>
              </a:rPr>
              <a:t>由</a:t>
            </a:r>
            <a:r>
              <a:rPr sz="2800" spc="85" dirty="0">
                <a:latin typeface="UKIJ CJK"/>
                <a:cs typeface="UKIJ CJK"/>
              </a:rPr>
              <a:t>IWIN</a:t>
            </a:r>
            <a:r>
              <a:rPr sz="2800" spc="5" dirty="0">
                <a:latin typeface="UKIJ CJK"/>
                <a:cs typeface="UKIJ CJK"/>
              </a:rPr>
              <a:t>向</a:t>
            </a:r>
            <a:r>
              <a:rPr sz="2800" spc="-5" dirty="0">
                <a:latin typeface="UKIJ CJK"/>
                <a:cs typeface="UKIJ CJK"/>
              </a:rPr>
              <a:t>網站</a:t>
            </a:r>
            <a:r>
              <a:rPr sz="2800" spc="10" dirty="0">
                <a:latin typeface="UKIJ CJK"/>
                <a:cs typeface="UKIJ CJK"/>
              </a:rPr>
              <a:t>要</a:t>
            </a:r>
            <a:r>
              <a:rPr sz="2800" spc="-5" dirty="0">
                <a:latin typeface="UKIJ CJK"/>
                <a:cs typeface="UKIJ CJK"/>
              </a:rPr>
              <a:t>求刪</a:t>
            </a:r>
            <a:r>
              <a:rPr sz="2800" spc="10" dirty="0">
                <a:latin typeface="UKIJ CJK"/>
                <a:cs typeface="UKIJ CJK"/>
              </a:rPr>
              <a:t>除</a:t>
            </a:r>
            <a:r>
              <a:rPr sz="2800" spc="-5" dirty="0">
                <a:latin typeface="UKIJ CJK"/>
                <a:cs typeface="UKIJ CJK"/>
              </a:rPr>
              <a:t>下架</a:t>
            </a:r>
            <a:endParaRPr lang="en-US" sz="2800" spc="-5" dirty="0">
              <a:latin typeface="UKIJ CJK"/>
              <a:cs typeface="UKIJ CJK"/>
            </a:endParaRPr>
          </a:p>
          <a:p>
            <a:pPr marL="650875">
              <a:lnSpc>
                <a:spcPct val="100000"/>
              </a:lnSpc>
              <a:spcBef>
                <a:spcPts val="5"/>
              </a:spcBef>
            </a:pPr>
            <a:endParaRPr sz="2800" dirty="0">
              <a:latin typeface="UKIJ CJK"/>
              <a:cs typeface="UKIJ CJK"/>
            </a:endParaRPr>
          </a:p>
          <a:p>
            <a:pPr marL="12700">
              <a:lnSpc>
                <a:spcPct val="100000"/>
              </a:lnSpc>
            </a:pPr>
            <a:r>
              <a:rPr sz="2800" b="0" spc="-5" dirty="0">
                <a:solidFill>
                  <a:srgbClr val="FF6699"/>
                </a:solidFill>
                <a:latin typeface="Noto Sans CJK JP Medium"/>
                <a:cs typeface="Noto Sans CJK JP Medium"/>
              </a:rPr>
              <a:t>婦</a:t>
            </a:r>
            <a:r>
              <a:rPr sz="2800" b="0" dirty="0">
                <a:solidFill>
                  <a:srgbClr val="FF6699"/>
                </a:solidFill>
                <a:latin typeface="Noto Sans CJK JP Medium"/>
                <a:cs typeface="Noto Sans CJK JP Medium"/>
              </a:rPr>
              <a:t>女</a:t>
            </a:r>
            <a:r>
              <a:rPr sz="2800" b="0" spc="-5" dirty="0">
                <a:solidFill>
                  <a:srgbClr val="FF6699"/>
                </a:solidFill>
                <a:latin typeface="Noto Sans CJK JP Medium"/>
                <a:cs typeface="Noto Sans CJK JP Medium"/>
              </a:rPr>
              <a:t>救援基</a:t>
            </a:r>
            <a:r>
              <a:rPr sz="2800" b="0" dirty="0">
                <a:solidFill>
                  <a:srgbClr val="FF6699"/>
                </a:solidFill>
                <a:latin typeface="Noto Sans CJK JP Medium"/>
                <a:cs typeface="Noto Sans CJK JP Medium"/>
              </a:rPr>
              <a:t>金</a:t>
            </a:r>
            <a:r>
              <a:rPr sz="2800" b="0" spc="-5" dirty="0">
                <a:solidFill>
                  <a:srgbClr val="FF6699"/>
                </a:solidFill>
                <a:latin typeface="Noto Sans CJK JP Medium"/>
                <a:cs typeface="Noto Sans CJK JP Medium"/>
              </a:rPr>
              <a:t>會</a:t>
            </a:r>
            <a:r>
              <a:rPr sz="2800" b="0" spc="5" dirty="0">
                <a:solidFill>
                  <a:srgbClr val="FF6699"/>
                </a:solidFill>
                <a:latin typeface="Noto Sans CJK JP Medium"/>
                <a:cs typeface="Noto Sans CJK JP Medium"/>
              </a:rPr>
              <a:t>：</a:t>
            </a:r>
            <a:endParaRPr lang="en-US" sz="2800" b="0" spc="5" dirty="0">
              <a:solidFill>
                <a:srgbClr val="FF6699"/>
              </a:solidFill>
              <a:latin typeface="Noto Sans CJK JP Medium"/>
              <a:cs typeface="Noto Sans CJK JP Medium"/>
            </a:endParaRPr>
          </a:p>
          <a:p>
            <a:pPr marL="12700">
              <a:lnSpc>
                <a:spcPct val="100000"/>
              </a:lnSpc>
            </a:pPr>
            <a:r>
              <a:rPr lang="en-US" sz="2800" spc="5" dirty="0">
                <a:solidFill>
                  <a:srgbClr val="FF6699"/>
                </a:solidFill>
                <a:latin typeface="Noto Sans CJK JP Medium"/>
                <a:cs typeface="Noto Sans CJK JP Medium"/>
              </a:rPr>
              <a:t>       </a:t>
            </a:r>
            <a:r>
              <a:rPr sz="2800" spc="-5" dirty="0">
                <a:latin typeface="UKIJ CJK"/>
                <a:cs typeface="UKIJ CJK"/>
              </a:rPr>
              <a:t>撥</a:t>
            </a:r>
            <a:r>
              <a:rPr sz="2800" dirty="0">
                <a:latin typeface="UKIJ CJK"/>
                <a:cs typeface="UKIJ CJK"/>
              </a:rPr>
              <a:t>打</a:t>
            </a:r>
            <a:r>
              <a:rPr sz="2800" spc="-5" dirty="0">
                <a:latin typeface="UKIJ CJK"/>
                <a:cs typeface="UKIJ CJK"/>
              </a:rPr>
              <a:t>求助專線</a:t>
            </a:r>
            <a:r>
              <a:rPr sz="2800" spc="100" dirty="0">
                <a:latin typeface="UKIJ CJK"/>
                <a:cs typeface="UKIJ CJK"/>
              </a:rPr>
              <a:t>(02-2555-8595＃31,32)</a:t>
            </a:r>
            <a:endParaRPr sz="2800" dirty="0">
              <a:latin typeface="UKIJ CJK"/>
              <a:cs typeface="UKIJ CJK"/>
            </a:endParaRPr>
          </a:p>
        </p:txBody>
      </p:sp>
      <p:sp>
        <p:nvSpPr>
          <p:cNvPr id="6" name="object 6"/>
          <p:cNvSpPr/>
          <p:nvPr/>
        </p:nvSpPr>
        <p:spPr>
          <a:xfrm>
            <a:off x="6861290" y="2270776"/>
            <a:ext cx="2014054" cy="185630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82707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pic>
        <p:nvPicPr>
          <p:cNvPr id="4" name="內容版面配置區 3" descr="螢幕快照 2023-02-14 下午7.54.17.png"/>
          <p:cNvPicPr>
            <a:picLocks noGrp="1" noChangeAspect="1"/>
          </p:cNvPicPr>
          <p:nvPr>
            <p:ph idx="1"/>
          </p:nvPr>
        </p:nvPicPr>
        <p:blipFill>
          <a:blip r:embed="rId2">
            <a:extLst>
              <a:ext uri="{28A0092B-C50C-407E-A947-70E740481C1C}">
                <a14:useLocalDpi xmlns:a14="http://schemas.microsoft.com/office/drawing/2010/main" val="0"/>
              </a:ext>
            </a:extLst>
          </a:blip>
          <a:srcRect l="-8892" r="-8892"/>
          <a:stretch>
            <a:fillRect/>
          </a:stretch>
        </p:blipFill>
        <p:spPr>
          <a:xfrm>
            <a:off x="-250843" y="241079"/>
            <a:ext cx="9641766" cy="6616921"/>
          </a:xfrm>
        </p:spPr>
      </p:pic>
    </p:spTree>
    <p:extLst>
      <p:ext uri="{BB962C8B-B14F-4D97-AF65-F5344CB8AC3E}">
        <p14:creationId xmlns:p14="http://schemas.microsoft.com/office/powerpoint/2010/main" val="3959662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pic>
        <p:nvPicPr>
          <p:cNvPr id="4" name="內容版面配置區 3" descr="螢幕快照 2023-02-14 下午7.54.24.png"/>
          <p:cNvPicPr>
            <a:picLocks noGrp="1" noChangeAspect="1"/>
          </p:cNvPicPr>
          <p:nvPr>
            <p:ph idx="1"/>
          </p:nvPr>
        </p:nvPicPr>
        <p:blipFill>
          <a:blip r:embed="rId2">
            <a:extLst>
              <a:ext uri="{28A0092B-C50C-407E-A947-70E740481C1C}">
                <a14:useLocalDpi xmlns:a14="http://schemas.microsoft.com/office/drawing/2010/main" val="0"/>
              </a:ext>
            </a:extLst>
          </a:blip>
          <a:srcRect l="-10022" r="-10022"/>
          <a:stretch>
            <a:fillRect/>
          </a:stretch>
        </p:blipFill>
        <p:spPr>
          <a:xfrm>
            <a:off x="-564395" y="0"/>
            <a:ext cx="10174806" cy="6695321"/>
          </a:xfrm>
        </p:spPr>
      </p:pic>
    </p:spTree>
    <p:extLst>
      <p:ext uri="{BB962C8B-B14F-4D97-AF65-F5344CB8AC3E}">
        <p14:creationId xmlns:p14="http://schemas.microsoft.com/office/powerpoint/2010/main" val="2649289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pic>
        <p:nvPicPr>
          <p:cNvPr id="4" name="內容版面配置區 3" descr="螢幕快照 2023-02-14 下午7.54.33.png"/>
          <p:cNvPicPr>
            <a:picLocks noGrp="1" noChangeAspect="1"/>
          </p:cNvPicPr>
          <p:nvPr>
            <p:ph idx="1"/>
          </p:nvPr>
        </p:nvPicPr>
        <p:blipFill>
          <a:blip r:embed="rId2">
            <a:extLst>
              <a:ext uri="{28A0092B-C50C-407E-A947-70E740481C1C}">
                <a14:useLocalDpi xmlns:a14="http://schemas.microsoft.com/office/drawing/2010/main" val="0"/>
              </a:ext>
            </a:extLst>
          </a:blip>
          <a:srcRect l="-9729" r="-9729"/>
          <a:stretch>
            <a:fillRect/>
          </a:stretch>
        </p:blipFill>
        <p:spPr>
          <a:xfrm>
            <a:off x="-389394" y="274638"/>
            <a:ext cx="10046837" cy="6467723"/>
          </a:xfrm>
        </p:spPr>
      </p:pic>
    </p:spTree>
    <p:extLst>
      <p:ext uri="{BB962C8B-B14F-4D97-AF65-F5344CB8AC3E}">
        <p14:creationId xmlns:p14="http://schemas.microsoft.com/office/powerpoint/2010/main" val="1711506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pic>
        <p:nvPicPr>
          <p:cNvPr id="4" name="內容版面配置區 3" descr="螢幕快照 2023-02-14 下午7.54.43.png"/>
          <p:cNvPicPr>
            <a:picLocks noGrp="1" noChangeAspect="1"/>
          </p:cNvPicPr>
          <p:nvPr>
            <p:ph idx="1"/>
          </p:nvPr>
        </p:nvPicPr>
        <p:blipFill>
          <a:blip r:embed="rId2">
            <a:extLst>
              <a:ext uri="{28A0092B-C50C-407E-A947-70E740481C1C}">
                <a14:useLocalDpi xmlns:a14="http://schemas.microsoft.com/office/drawing/2010/main" val="0"/>
              </a:ext>
            </a:extLst>
          </a:blip>
          <a:srcRect l="-9474" r="-9474"/>
          <a:stretch>
            <a:fillRect/>
          </a:stretch>
        </p:blipFill>
        <p:spPr>
          <a:xfrm>
            <a:off x="-577527" y="0"/>
            <a:ext cx="10438779" cy="6858000"/>
          </a:xfrm>
        </p:spPr>
      </p:pic>
    </p:spTree>
    <p:extLst>
      <p:ext uri="{BB962C8B-B14F-4D97-AF65-F5344CB8AC3E}">
        <p14:creationId xmlns:p14="http://schemas.microsoft.com/office/powerpoint/2010/main" val="4119401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b="1" dirty="0">
                <a:solidFill>
                  <a:srgbClr val="FF6600"/>
                </a:solidFill>
              </a:rPr>
              <a:t>短片欣賞</a:t>
            </a:r>
          </a:p>
        </p:txBody>
      </p:sp>
      <p:pic>
        <p:nvPicPr>
          <p:cNvPr id="4" name="內容版面配置區 3" descr="螢幕快照 2023-05-04 下午8.27.30.png"/>
          <p:cNvPicPr>
            <a:picLocks noGrp="1" noChangeAspect="1"/>
          </p:cNvPicPr>
          <p:nvPr>
            <p:ph idx="1"/>
          </p:nvPr>
        </p:nvPicPr>
        <p:blipFill>
          <a:blip r:embed="rId2">
            <a:extLst>
              <a:ext uri="{28A0092B-C50C-407E-A947-70E740481C1C}">
                <a14:useLocalDpi xmlns:a14="http://schemas.microsoft.com/office/drawing/2010/main" val="0"/>
              </a:ext>
            </a:extLst>
          </a:blip>
          <a:srcRect t="3855" b="3855"/>
          <a:stretch>
            <a:fillRect/>
          </a:stretch>
        </p:blipFill>
        <p:spPr/>
      </p:pic>
    </p:spTree>
    <p:extLst>
      <p:ext uri="{BB962C8B-B14F-4D97-AF65-F5344CB8AC3E}">
        <p14:creationId xmlns:p14="http://schemas.microsoft.com/office/powerpoint/2010/main" val="1842256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螢幕快照 2019-04-13 上午10.07.35.png"/>
          <p:cNvPicPr>
            <a:picLocks noChangeAspect="1"/>
          </p:cNvPicPr>
          <p:nvPr/>
        </p:nvPicPr>
        <p:blipFill>
          <a:blip r:embed="rId2">
            <a:alphaModFix amt="47000"/>
            <a:extLst>
              <a:ext uri="{28A0092B-C50C-407E-A947-70E740481C1C}">
                <a14:useLocalDpi xmlns:a14="http://schemas.microsoft.com/office/drawing/2010/main" val="0"/>
              </a:ext>
            </a:extLst>
          </a:blip>
          <a:stretch>
            <a:fillRect/>
          </a:stretch>
        </p:blipFill>
        <p:spPr>
          <a:xfrm>
            <a:off x="0" y="0"/>
            <a:ext cx="9144000" cy="5997896"/>
          </a:xfrm>
          <a:prstGeom prst="rect">
            <a:avLst/>
          </a:prstGeom>
        </p:spPr>
      </p:pic>
      <p:sp>
        <p:nvSpPr>
          <p:cNvPr id="2" name="標題 1"/>
          <p:cNvSpPr>
            <a:spLocks noGrp="1"/>
          </p:cNvSpPr>
          <p:nvPr>
            <p:ph type="title"/>
          </p:nvPr>
        </p:nvSpPr>
        <p:spPr/>
        <p:txBody>
          <a:bodyPr/>
          <a:lstStyle/>
          <a:p>
            <a:endParaRPr kumimoji="1" lang="zh-TW" altLang="en-US" dirty="0"/>
          </a:p>
        </p:txBody>
      </p:sp>
      <p:sp>
        <p:nvSpPr>
          <p:cNvPr id="3" name="內容版面配置區 2"/>
          <p:cNvSpPr>
            <a:spLocks noGrp="1"/>
          </p:cNvSpPr>
          <p:nvPr>
            <p:ph idx="1"/>
          </p:nvPr>
        </p:nvSpPr>
        <p:spPr>
          <a:xfrm>
            <a:off x="284976" y="1781300"/>
            <a:ext cx="8229600" cy="4525963"/>
          </a:xfrm>
        </p:spPr>
        <p:txBody>
          <a:bodyPr/>
          <a:lstStyle/>
          <a:p>
            <a:r>
              <a:rPr lang="zh-TW" altLang="en-US" dirty="0"/>
              <a:t>網路上不乏看到張貼男女性交、猥褻裸照或色情圖片等充滿性暗示的圖片，其中尤以近年來興起的一陣「網路自拍」的歪風，將自己拍攝或委請他人拍攝暴露性器官的裸照，貼圖於公開的網站上，供人上網瀏覽觀賞。而觀賞者往往也基於「好東西」要跟好朋友分享的心態，利用電子郵件的方式，大量轉寄給其他人觀賞。</a:t>
            </a:r>
            <a:endParaRPr kumimoji="1" lang="zh-TW" altLang="en-US" dirty="0"/>
          </a:p>
        </p:txBody>
      </p:sp>
    </p:spTree>
    <p:extLst>
      <p:ext uri="{BB962C8B-B14F-4D97-AF65-F5344CB8AC3E}">
        <p14:creationId xmlns:p14="http://schemas.microsoft.com/office/powerpoint/2010/main" val="289008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pt-BR" b="1" dirty="0">
                <a:solidFill>
                  <a:srgbClr val="FF0000"/>
                </a:solidFill>
              </a:rPr>
              <a:t>復仇式色情（</a:t>
            </a:r>
            <a:r>
              <a:rPr lang="pt-BR" altLang="zh-TW" b="1" dirty="0" err="1">
                <a:solidFill>
                  <a:srgbClr val="FF0000"/>
                </a:solidFill>
              </a:rPr>
              <a:t>Revenge</a:t>
            </a:r>
            <a:r>
              <a:rPr lang="pt-BR" altLang="zh-TW" b="1" dirty="0">
                <a:solidFill>
                  <a:srgbClr val="FF0000"/>
                </a:solidFill>
              </a:rPr>
              <a:t> </a:t>
            </a:r>
            <a:r>
              <a:rPr lang="pt-BR" altLang="zh-TW" b="1" dirty="0" err="1">
                <a:solidFill>
                  <a:srgbClr val="FF0000"/>
                </a:solidFill>
              </a:rPr>
              <a:t>Porn</a:t>
            </a:r>
            <a:r>
              <a:rPr lang="zh-TW" altLang="pt-BR" b="1" dirty="0">
                <a:solidFill>
                  <a:srgbClr val="FF0000"/>
                </a:solidFill>
              </a:rPr>
              <a:t>）</a:t>
            </a:r>
            <a:r>
              <a:rPr kumimoji="1" lang="zh-TW" altLang="en-US" b="1" dirty="0">
                <a:solidFill>
                  <a:srgbClr val="FF0000"/>
                </a:solidFill>
              </a:rPr>
              <a:t/>
            </a:r>
            <a:br>
              <a:rPr kumimoji="1" lang="zh-TW" altLang="en-US" b="1" dirty="0">
                <a:solidFill>
                  <a:srgbClr val="FF0000"/>
                </a:solidFill>
              </a:rPr>
            </a:br>
            <a:endParaRPr kumimoji="1" lang="zh-TW" altLang="en-US" b="1" dirty="0">
              <a:solidFill>
                <a:srgbClr val="FF0000"/>
              </a:solidFill>
            </a:endParaRPr>
          </a:p>
        </p:txBody>
      </p:sp>
      <p:sp>
        <p:nvSpPr>
          <p:cNvPr id="3" name="內容版面配置區 2"/>
          <p:cNvSpPr>
            <a:spLocks noGrp="1"/>
          </p:cNvSpPr>
          <p:nvPr>
            <p:ph idx="1"/>
          </p:nvPr>
        </p:nvSpPr>
        <p:spPr>
          <a:xfrm>
            <a:off x="0" y="1417638"/>
            <a:ext cx="9144000" cy="4525963"/>
          </a:xfrm>
        </p:spPr>
        <p:txBody>
          <a:bodyPr/>
          <a:lstStyle/>
          <a:p>
            <a:r>
              <a:rPr lang="zh-TW" altLang="en-US" dirty="0">
                <a:solidFill>
                  <a:srgbClr val="3366FF"/>
                </a:solidFill>
              </a:rPr>
              <a:t>又被稱為色情報復，意旨未經過當事人同意而散佈讓第三人觀看當事人的性私密照片，因此又被稱為「未經當事人同意散佈私密影像」</a:t>
            </a:r>
            <a:r>
              <a:rPr lang="zh-TW" altLang="en-US" b="1" dirty="0">
                <a:solidFill>
                  <a:srgbClr val="FF0000"/>
                </a:solidFill>
              </a:rPr>
              <a:t>（</a:t>
            </a:r>
            <a:r>
              <a:rPr lang="en-US" altLang="zh-TW" b="1" dirty="0">
                <a:solidFill>
                  <a:srgbClr val="FF0000"/>
                </a:solidFill>
              </a:rPr>
              <a:t>Nonconsensual Pornography, NCP</a:t>
            </a:r>
            <a:r>
              <a:rPr lang="zh-TW" altLang="en-US" b="1" dirty="0">
                <a:solidFill>
                  <a:srgbClr val="FF0000"/>
                </a:solidFill>
              </a:rPr>
              <a:t>）</a:t>
            </a:r>
            <a:r>
              <a:rPr lang="zh-TW" altLang="en-US" dirty="0"/>
              <a:t>，</a:t>
            </a:r>
            <a:endParaRPr lang="en-US" altLang="zh-TW" dirty="0"/>
          </a:p>
          <a:p>
            <a:r>
              <a:rPr lang="zh-TW" altLang="en-US" dirty="0"/>
              <a:t>而持有這些性私密影像並以此威脅當事人的行為，則稱為「性勒索（</a:t>
            </a:r>
            <a:r>
              <a:rPr lang="en-US" altLang="zh-TW" dirty="0" err="1"/>
              <a:t>Sextortion</a:t>
            </a:r>
            <a:r>
              <a:rPr lang="zh-TW" altLang="en-US" dirty="0"/>
              <a:t>）」（引自婦女救援基金會）。</a:t>
            </a:r>
            <a:endParaRPr kumimoji="1" lang="zh-TW" altLang="en-US" dirty="0"/>
          </a:p>
        </p:txBody>
      </p:sp>
      <p:pic>
        <p:nvPicPr>
          <p:cNvPr id="4" name="圖片 3" descr="螢幕快照 2019-04-13 上午10.08.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0267"/>
            <a:ext cx="9144000" cy="1627733"/>
          </a:xfrm>
          <a:prstGeom prst="rect">
            <a:avLst/>
          </a:prstGeom>
        </p:spPr>
      </p:pic>
    </p:spTree>
    <p:extLst>
      <p:ext uri="{BB962C8B-B14F-4D97-AF65-F5344CB8AC3E}">
        <p14:creationId xmlns:p14="http://schemas.microsoft.com/office/powerpoint/2010/main" val="2010831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b="1" dirty="0">
                <a:solidFill>
                  <a:srgbClr val="FF6600"/>
                </a:solidFill>
              </a:rPr>
              <a:t>各國相關研究</a:t>
            </a:r>
          </a:p>
        </p:txBody>
      </p:sp>
      <p:sp>
        <p:nvSpPr>
          <p:cNvPr id="3" name="內容版面配置區 2"/>
          <p:cNvSpPr>
            <a:spLocks noGrp="1"/>
          </p:cNvSpPr>
          <p:nvPr>
            <p:ph idx="1"/>
          </p:nvPr>
        </p:nvSpPr>
        <p:spPr>
          <a:xfrm>
            <a:off x="313805" y="1723122"/>
            <a:ext cx="8229600" cy="4525963"/>
          </a:xfrm>
        </p:spPr>
        <p:txBody>
          <a:bodyPr>
            <a:normAutofit fontScale="92500" lnSpcReduction="20000"/>
          </a:bodyPr>
          <a:lstStyle/>
          <a:p>
            <a:r>
              <a:rPr lang="zh-TW" altLang="en-US" dirty="0"/>
              <a:t>婦女救援基金會回顧統計各國對於復仇式色情相關事件的調查，整理後發現這些拍攝性私密照片的情況在各國都頗為常見：</a:t>
            </a:r>
          </a:p>
          <a:p>
            <a:endParaRPr lang="zh-TW" altLang="en-US" dirty="0"/>
          </a:p>
          <a:p>
            <a:r>
              <a:rPr lang="zh-TW" altLang="en-US" dirty="0">
                <a:solidFill>
                  <a:srgbClr val="FF0000"/>
                </a:solidFill>
              </a:rPr>
              <a:t>美國</a:t>
            </a:r>
            <a:r>
              <a:rPr lang="en-US" altLang="zh-TW" dirty="0">
                <a:solidFill>
                  <a:srgbClr val="FF0000"/>
                </a:solidFill>
              </a:rPr>
              <a:t>《Cosmopolitan》</a:t>
            </a:r>
            <a:r>
              <a:rPr lang="zh-TW" altLang="en-US" dirty="0">
                <a:solidFill>
                  <a:srgbClr val="FF0000"/>
                </a:solidFill>
              </a:rPr>
              <a:t>雜誌調查：</a:t>
            </a:r>
            <a:r>
              <a:rPr lang="en-US" altLang="zh-TW" dirty="0">
                <a:solidFill>
                  <a:srgbClr val="FF0000"/>
                </a:solidFill>
              </a:rPr>
              <a:t>89%</a:t>
            </a:r>
            <a:r>
              <a:rPr lang="zh-TW" altLang="en-US" dirty="0">
                <a:solidFill>
                  <a:srgbClr val="FF0000"/>
                </a:solidFill>
              </a:rPr>
              <a:t>的女性曾拍攝裸照</a:t>
            </a:r>
          </a:p>
          <a:p>
            <a:r>
              <a:rPr lang="zh-TW" altLang="en-US" dirty="0">
                <a:solidFill>
                  <a:srgbClr val="FF0000"/>
                </a:solidFill>
              </a:rPr>
              <a:t>日本</a:t>
            </a:r>
            <a:r>
              <a:rPr lang="en-US" altLang="zh-TW" dirty="0">
                <a:solidFill>
                  <a:srgbClr val="FF0000"/>
                </a:solidFill>
              </a:rPr>
              <a:t>《R25》</a:t>
            </a:r>
            <a:r>
              <a:rPr lang="zh-TW" altLang="en-US" dirty="0">
                <a:solidFill>
                  <a:srgbClr val="FF0000"/>
                </a:solidFill>
              </a:rPr>
              <a:t>網站調查：</a:t>
            </a:r>
            <a:r>
              <a:rPr lang="en-US" altLang="zh-TW" dirty="0">
                <a:solidFill>
                  <a:srgbClr val="FF0000"/>
                </a:solidFill>
              </a:rPr>
              <a:t>16.5</a:t>
            </a:r>
            <a:r>
              <a:rPr lang="zh-TW" altLang="en-US" dirty="0">
                <a:solidFill>
                  <a:srgbClr val="FF0000"/>
                </a:solidFill>
              </a:rPr>
              <a:t>％的女性曾與男友拍攝過性感照或裸照</a:t>
            </a:r>
          </a:p>
          <a:p>
            <a:r>
              <a:rPr lang="zh-TW" altLang="en-US" dirty="0">
                <a:solidFill>
                  <a:srgbClr val="FF0000"/>
                </a:solidFill>
              </a:rPr>
              <a:t>台灣</a:t>
            </a:r>
            <a:r>
              <a:rPr lang="en-US" altLang="zh-TW" dirty="0">
                <a:solidFill>
                  <a:srgbClr val="FF0000"/>
                </a:solidFill>
              </a:rPr>
              <a:t>《</a:t>
            </a:r>
            <a:r>
              <a:rPr lang="zh-TW" altLang="en-US" dirty="0">
                <a:solidFill>
                  <a:srgbClr val="FF0000"/>
                </a:solidFill>
              </a:rPr>
              <a:t>東森新聞雲</a:t>
            </a:r>
            <a:r>
              <a:rPr lang="en-US" altLang="zh-TW" dirty="0">
                <a:solidFill>
                  <a:srgbClr val="FF0000"/>
                </a:solidFill>
              </a:rPr>
              <a:t>》</a:t>
            </a:r>
            <a:r>
              <a:rPr lang="zh-TW" altLang="en-US" dirty="0">
                <a:solidFill>
                  <a:srgbClr val="FF0000"/>
                </a:solidFill>
              </a:rPr>
              <a:t>網站調查：</a:t>
            </a:r>
            <a:r>
              <a:rPr lang="en-US" altLang="zh-TW" dirty="0">
                <a:solidFill>
                  <a:srgbClr val="FF0000"/>
                </a:solidFill>
              </a:rPr>
              <a:t>33.81%</a:t>
            </a:r>
            <a:r>
              <a:rPr lang="zh-TW" altLang="en-US" dirty="0">
                <a:solidFill>
                  <a:srgbClr val="FF0000"/>
                </a:solidFill>
              </a:rPr>
              <a:t>的受訪者或其朋友拍過裸照</a:t>
            </a:r>
            <a:endParaRPr kumimoji="1" lang="zh-TW" altLang="en-US" dirty="0">
              <a:solidFill>
                <a:srgbClr val="FF0000"/>
              </a:solidFill>
            </a:endParaRPr>
          </a:p>
        </p:txBody>
      </p:sp>
    </p:spTree>
    <p:extLst>
      <p:ext uri="{BB962C8B-B14F-4D97-AF65-F5344CB8AC3E}">
        <p14:creationId xmlns:p14="http://schemas.microsoft.com/office/powerpoint/2010/main" val="4090257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3F6D95C-077D-9AC2-E275-2DB3C44CE509}"/>
              </a:ext>
            </a:extLst>
          </p:cNvPr>
          <p:cNvSpPr>
            <a:spLocks noGrp="1"/>
          </p:cNvSpPr>
          <p:nvPr>
            <p:ph type="title"/>
          </p:nvPr>
        </p:nvSpPr>
        <p:spPr/>
        <p:txBody>
          <a:bodyPr/>
          <a:lstStyle/>
          <a:p>
            <a:r>
              <a:rPr lang="zh-TW" altLang="en-US" b="1" dirty="0">
                <a:solidFill>
                  <a:srgbClr val="FF0000"/>
                </a:solidFill>
              </a:rPr>
              <a:t>我的孩子被手機綁架，該怎麼辦？</a:t>
            </a:r>
          </a:p>
        </p:txBody>
      </p:sp>
      <p:sp>
        <p:nvSpPr>
          <p:cNvPr id="3" name="內容版面配置區 2">
            <a:extLst>
              <a:ext uri="{FF2B5EF4-FFF2-40B4-BE49-F238E27FC236}">
                <a16:creationId xmlns:a16="http://schemas.microsoft.com/office/drawing/2014/main" xmlns="" id="{08D00A81-2522-4E5C-77E9-85F9FCC5A3B5}"/>
              </a:ext>
            </a:extLst>
          </p:cNvPr>
          <p:cNvSpPr>
            <a:spLocks noGrp="1"/>
          </p:cNvSpPr>
          <p:nvPr>
            <p:ph idx="1"/>
          </p:nvPr>
        </p:nvSpPr>
        <p:spPr/>
        <p:txBody>
          <a:bodyPr>
            <a:normAutofit/>
          </a:bodyPr>
          <a:lstStyle/>
          <a:p>
            <a:r>
              <a:rPr lang="zh-TW" altLang="en-US" dirty="0"/>
              <a:t>思考問題行為的發展脈絡並避免重蹈覆轍。</a:t>
            </a:r>
            <a:endParaRPr lang="en-US" altLang="zh-TW" dirty="0"/>
          </a:p>
          <a:p>
            <a:r>
              <a:rPr lang="zh-TW" altLang="en-US" dirty="0"/>
              <a:t>思考如何安定親子關係，貿然禁止手機有一定風險。</a:t>
            </a:r>
            <a:endParaRPr lang="en-US" altLang="zh-TW" dirty="0"/>
          </a:p>
          <a:p>
            <a:r>
              <a:rPr lang="zh-TW" altLang="en-US" dirty="0"/>
              <a:t> 思考生活的推力與手機的拉力。</a:t>
            </a:r>
            <a:endParaRPr lang="en-US" altLang="zh-TW" dirty="0"/>
          </a:p>
          <a:p>
            <a:r>
              <a:rPr lang="zh-TW" altLang="en-US" dirty="0"/>
              <a:t>遞增孩子投入生活的程度、遞減手機耽溺的時間。</a:t>
            </a:r>
            <a:endParaRPr lang="en-US" altLang="zh-TW" dirty="0"/>
          </a:p>
          <a:p>
            <a:r>
              <a:rPr lang="zh-TW" altLang="en-US" dirty="0"/>
              <a:t>依據孩子喜好發展投入真實生活的興趣。</a:t>
            </a:r>
            <a:endParaRPr lang="en-US" altLang="zh-TW" dirty="0"/>
          </a:p>
          <a:p>
            <a:r>
              <a:rPr lang="zh-TW" altLang="en-US" dirty="0"/>
              <a:t> 請溫柔地堅持手機使用規範。</a:t>
            </a:r>
          </a:p>
        </p:txBody>
      </p:sp>
    </p:spTree>
    <p:extLst>
      <p:ext uri="{BB962C8B-B14F-4D97-AF65-F5344CB8AC3E}">
        <p14:creationId xmlns:p14="http://schemas.microsoft.com/office/powerpoint/2010/main" val="3635844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b="1" dirty="0"/>
              <a:t>性私密影像</a:t>
            </a:r>
            <a:r>
              <a:rPr lang="en-US" altLang="zh-TW" b="1" dirty="0"/>
              <a:t>68</a:t>
            </a:r>
            <a:r>
              <a:rPr lang="zh-TW" altLang="en-US" b="1" dirty="0"/>
              <a:t>％被不明人士上傳！ 僅</a:t>
            </a:r>
            <a:r>
              <a:rPr lang="en-US" altLang="zh-TW" b="1" dirty="0"/>
              <a:t>39</a:t>
            </a:r>
            <a:r>
              <a:rPr lang="zh-TW" altLang="en-US" b="1" dirty="0"/>
              <a:t>％受害者敢報警</a:t>
            </a:r>
            <a:endParaRPr kumimoji="1" lang="zh-TW" altLang="en-US" dirty="0"/>
          </a:p>
        </p:txBody>
      </p:sp>
      <p:pic>
        <p:nvPicPr>
          <p:cNvPr id="4" name="內容版面配置區 3" descr="螢幕快照 2023-05-04 下午8.43.53.png"/>
          <p:cNvPicPr>
            <a:picLocks noGrp="1" noChangeAspect="1"/>
          </p:cNvPicPr>
          <p:nvPr>
            <p:ph idx="1"/>
          </p:nvPr>
        </p:nvPicPr>
        <p:blipFill>
          <a:blip r:embed="rId2">
            <a:extLst>
              <a:ext uri="{28A0092B-C50C-407E-A947-70E740481C1C}">
                <a14:useLocalDpi xmlns:a14="http://schemas.microsoft.com/office/drawing/2010/main" val="0"/>
              </a:ext>
            </a:extLst>
          </a:blip>
          <a:srcRect l="1305" r="1305"/>
          <a:stretch>
            <a:fillRect/>
          </a:stretch>
        </p:blipFill>
        <p:spPr/>
      </p:pic>
    </p:spTree>
    <p:extLst>
      <p:ext uri="{BB962C8B-B14F-4D97-AF65-F5344CB8AC3E}">
        <p14:creationId xmlns:p14="http://schemas.microsoft.com/office/powerpoint/2010/main" val="1219454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b="1" dirty="0">
                <a:solidFill>
                  <a:srgbClr val="FF0000"/>
                </a:solidFill>
              </a:rPr>
              <a:t>111</a:t>
            </a:r>
            <a:r>
              <a:rPr kumimoji="1" lang="zh-TW" altLang="en-US" b="1" dirty="0">
                <a:solidFill>
                  <a:srgbClr val="FF0000"/>
                </a:solidFill>
              </a:rPr>
              <a:t>統計顯示</a:t>
            </a:r>
          </a:p>
        </p:txBody>
      </p:sp>
      <p:sp>
        <p:nvSpPr>
          <p:cNvPr id="3" name="內容版面配置區 2"/>
          <p:cNvSpPr>
            <a:spLocks noGrp="1"/>
          </p:cNvSpPr>
          <p:nvPr>
            <p:ph idx="1"/>
          </p:nvPr>
        </p:nvSpPr>
        <p:spPr>
          <a:xfrm>
            <a:off x="457200" y="1600200"/>
            <a:ext cx="8229600" cy="5257800"/>
          </a:xfrm>
        </p:spPr>
        <p:txBody>
          <a:bodyPr>
            <a:normAutofit fontScale="92500" lnSpcReduction="10000"/>
          </a:bodyPr>
          <a:lstStyle/>
          <a:p>
            <a:r>
              <a:rPr lang="en-US" altLang="zh-TW" dirty="0"/>
              <a:t>〔</a:t>
            </a:r>
            <a:r>
              <a:rPr lang="zh-TW" altLang="en-US" dirty="0"/>
              <a:t>記者吳亮儀／台北報導</a:t>
            </a:r>
            <a:r>
              <a:rPr lang="en-US" altLang="zh-TW" dirty="0"/>
              <a:t>〕</a:t>
            </a:r>
            <a:r>
              <a:rPr lang="zh-TW" altLang="en-US" dirty="0"/>
              <a:t>根據衛福部統計今年</a:t>
            </a:r>
            <a:r>
              <a:rPr lang="en-US" altLang="zh-TW" dirty="0"/>
              <a:t>1</a:t>
            </a:r>
            <a:r>
              <a:rPr lang="zh-TW" altLang="en-US" dirty="0"/>
              <a:t>月到</a:t>
            </a:r>
            <a:r>
              <a:rPr lang="en-US" altLang="zh-TW" dirty="0"/>
              <a:t>7</a:t>
            </a:r>
            <a:r>
              <a:rPr lang="zh-TW" altLang="en-US" dirty="0"/>
              <a:t>月的「成人性私密影像案件」數據分析，散布性私密影像的人有高達</a:t>
            </a:r>
            <a:r>
              <a:rPr lang="en-US" altLang="zh-TW" dirty="0"/>
              <a:t>68%</a:t>
            </a:r>
            <a:r>
              <a:rPr lang="zh-TW" altLang="en-US" dirty="0"/>
              <a:t>是「不確定」關係的不明人士上傳，其次是「伴侶」包括現任和前任。</a:t>
            </a:r>
            <a:r>
              <a:rPr lang="zh-TW" altLang="en-US" b="1" dirty="0">
                <a:solidFill>
                  <a:srgbClr val="FF0000"/>
                </a:solidFill>
              </a:rPr>
              <a:t>麻煩的是，僅有</a:t>
            </a:r>
            <a:r>
              <a:rPr lang="en-US" altLang="zh-TW" b="1" dirty="0">
                <a:solidFill>
                  <a:srgbClr val="FF0000"/>
                </a:solidFill>
              </a:rPr>
              <a:t>39%</a:t>
            </a:r>
            <a:r>
              <a:rPr lang="zh-TW" altLang="en-US" b="1" dirty="0">
                <a:solidFill>
                  <a:srgbClr val="FF0000"/>
                </a:solidFill>
              </a:rPr>
              <a:t>受害者敢報警，讓加害者仍恣意妄為。</a:t>
            </a:r>
          </a:p>
          <a:p>
            <a:r>
              <a:rPr lang="zh-TW" altLang="en-US" dirty="0"/>
              <a:t>衛福部今天舉行性私密影像記者會，統計今年</a:t>
            </a:r>
            <a:r>
              <a:rPr lang="en-US" altLang="zh-TW" dirty="0"/>
              <a:t>1</a:t>
            </a:r>
            <a:r>
              <a:rPr lang="zh-TW" altLang="en-US" dirty="0"/>
              <a:t>月到</a:t>
            </a:r>
            <a:r>
              <a:rPr lang="en-US" altLang="zh-TW" dirty="0"/>
              <a:t>7</a:t>
            </a:r>
            <a:r>
              <a:rPr lang="zh-TW" altLang="en-US" dirty="0"/>
              <a:t>月間，有</a:t>
            </a:r>
            <a:r>
              <a:rPr lang="en-US" altLang="zh-TW" dirty="0"/>
              <a:t>150</a:t>
            </a:r>
            <a:r>
              <a:rPr lang="zh-TW" altLang="en-US" dirty="0"/>
              <a:t>名被害人求助，私密影像被四處散播，高達</a:t>
            </a:r>
            <a:r>
              <a:rPr lang="en-US" altLang="zh-TW" dirty="0"/>
              <a:t>821</a:t>
            </a:r>
            <a:r>
              <a:rPr lang="zh-TW" altLang="en-US" dirty="0"/>
              <a:t>個網址，被害人的性別有高達</a:t>
            </a:r>
            <a:r>
              <a:rPr lang="en-US" altLang="zh-TW" dirty="0"/>
              <a:t>74%</a:t>
            </a:r>
            <a:r>
              <a:rPr lang="zh-TW" altLang="en-US" dirty="0"/>
              <a:t>是女性、</a:t>
            </a:r>
            <a:r>
              <a:rPr lang="en-US" altLang="zh-TW" dirty="0"/>
              <a:t>22%</a:t>
            </a:r>
            <a:r>
              <a:rPr lang="zh-TW" altLang="en-US" dirty="0"/>
              <a:t>是男性，年齡以</a:t>
            </a:r>
            <a:r>
              <a:rPr lang="en-US" altLang="zh-TW" dirty="0"/>
              <a:t>19</a:t>
            </a:r>
            <a:r>
              <a:rPr lang="zh-TW" altLang="en-US" dirty="0"/>
              <a:t>歲到</a:t>
            </a:r>
            <a:r>
              <a:rPr lang="en-US" altLang="zh-TW" dirty="0"/>
              <a:t>25</a:t>
            </a:r>
            <a:r>
              <a:rPr lang="zh-TW" altLang="en-US" dirty="0"/>
              <a:t>歲最多，甚至還有</a:t>
            </a:r>
            <a:r>
              <a:rPr lang="en-US" altLang="zh-TW" dirty="0"/>
              <a:t>66</a:t>
            </a:r>
            <a:r>
              <a:rPr lang="zh-TW" altLang="en-US" dirty="0"/>
              <a:t>歲到</a:t>
            </a:r>
            <a:r>
              <a:rPr lang="en-US" altLang="zh-TW" dirty="0"/>
              <a:t>75</a:t>
            </a:r>
            <a:r>
              <a:rPr lang="zh-TW" altLang="en-US" dirty="0"/>
              <a:t>歲間的受害者性私密影像被傳播。</a:t>
            </a:r>
            <a:endParaRPr kumimoji="1" lang="zh-TW" altLang="en-US" dirty="0"/>
          </a:p>
        </p:txBody>
      </p:sp>
    </p:spTree>
    <p:extLst>
      <p:ext uri="{BB962C8B-B14F-4D97-AF65-F5344CB8AC3E}">
        <p14:creationId xmlns:p14="http://schemas.microsoft.com/office/powerpoint/2010/main" val="2941113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solidFill>
                  <a:srgbClr val="00B0F0"/>
                </a:solidFill>
              </a:rPr>
              <a:t>（衛福部提供）</a:t>
            </a:r>
            <a:endParaRPr kumimoji="1" lang="zh-TW" altLang="en-US" b="1" dirty="0">
              <a:solidFill>
                <a:srgbClr val="00B0F0"/>
              </a:solidFill>
            </a:endParaRPr>
          </a:p>
        </p:txBody>
      </p:sp>
      <p:pic>
        <p:nvPicPr>
          <p:cNvPr id="4" name="內容版面配置區 3" descr="螢幕快照 2023-05-04 下午8.44.33.png"/>
          <p:cNvPicPr>
            <a:picLocks noGrp="1" noChangeAspect="1"/>
          </p:cNvPicPr>
          <p:nvPr>
            <p:ph idx="1"/>
          </p:nvPr>
        </p:nvPicPr>
        <p:blipFill>
          <a:blip r:embed="rId2">
            <a:extLst>
              <a:ext uri="{28A0092B-C50C-407E-A947-70E740481C1C}">
                <a14:useLocalDpi xmlns:a14="http://schemas.microsoft.com/office/drawing/2010/main" val="0"/>
              </a:ext>
            </a:extLst>
          </a:blip>
          <a:srcRect l="1368" r="1368"/>
          <a:stretch>
            <a:fillRect/>
          </a:stretch>
        </p:blipFill>
        <p:spPr>
          <a:xfrm>
            <a:off x="-1" y="1417638"/>
            <a:ext cx="8977049" cy="5440362"/>
          </a:xfrm>
        </p:spPr>
      </p:pic>
    </p:spTree>
    <p:extLst>
      <p:ext uri="{BB962C8B-B14F-4D97-AF65-F5344CB8AC3E}">
        <p14:creationId xmlns:p14="http://schemas.microsoft.com/office/powerpoint/2010/main" val="645713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solidFill>
                  <a:srgbClr val="00B050"/>
                </a:solidFill>
              </a:rPr>
              <a:t>衛生福利部成立「私</a:t>
            </a:r>
            <a:r>
              <a:rPr lang="en-US" altLang="zh-TW" b="1" dirty="0">
                <a:solidFill>
                  <a:srgbClr val="00B050"/>
                </a:solidFill>
              </a:rPr>
              <a:t>ME</a:t>
            </a:r>
            <a:r>
              <a:rPr lang="zh-TW" altLang="en-US" b="1" dirty="0">
                <a:solidFill>
                  <a:srgbClr val="00B050"/>
                </a:solidFill>
              </a:rPr>
              <a:t>計畫」</a:t>
            </a:r>
            <a:endParaRPr kumimoji="1" lang="zh-TW" altLang="en-US" b="1" dirty="0">
              <a:solidFill>
                <a:srgbClr val="00B050"/>
              </a:solidFill>
            </a:endParaRPr>
          </a:p>
        </p:txBody>
      </p:sp>
      <p:sp>
        <p:nvSpPr>
          <p:cNvPr id="3" name="內容版面配置區 2"/>
          <p:cNvSpPr>
            <a:spLocks noGrp="1"/>
          </p:cNvSpPr>
          <p:nvPr>
            <p:ph idx="1"/>
          </p:nvPr>
        </p:nvSpPr>
        <p:spPr>
          <a:xfrm>
            <a:off x="175162" y="1600200"/>
            <a:ext cx="8779992" cy="5257800"/>
          </a:xfrm>
        </p:spPr>
        <p:txBody>
          <a:bodyPr>
            <a:normAutofit fontScale="85000" lnSpcReduction="20000"/>
          </a:bodyPr>
          <a:lstStyle/>
          <a:p>
            <a:r>
              <a:rPr lang="zh-TW" altLang="en-US" dirty="0"/>
              <a:t>衛福部表示，數位及科技時代的快速發展讓性別暴力的態樣不再侷限於言語或身體的實體侵害，也因此數位和網路性暴力相關案件持續增加。</a:t>
            </a:r>
          </a:p>
          <a:p>
            <a:r>
              <a:rPr lang="zh-TW" altLang="en-US" dirty="0"/>
              <a:t>現行我國就數位、網路性別暴力案件，除刑法相關規定外，未滿</a:t>
            </a:r>
            <a:r>
              <a:rPr lang="en-US" altLang="zh-TW" dirty="0"/>
              <a:t>18</a:t>
            </a:r>
            <a:r>
              <a:rPr lang="zh-TW" altLang="en-US" dirty="0"/>
              <a:t>歲之被害人係依兒童及少年福利與權益保障法、兒童及少年性剝削防制條例，提供保護機制及資訊移除、下架措施。</a:t>
            </a:r>
          </a:p>
          <a:p>
            <a:r>
              <a:rPr lang="zh-TW" altLang="en-US" b="1" dirty="0">
                <a:solidFill>
                  <a:srgbClr val="FF0000"/>
                </a:solidFill>
              </a:rPr>
              <a:t>衛生福利部成立「私</a:t>
            </a:r>
            <a:r>
              <a:rPr lang="en-US" altLang="zh-TW" b="1" dirty="0">
                <a:solidFill>
                  <a:srgbClr val="FF0000"/>
                </a:solidFill>
              </a:rPr>
              <a:t>ME</a:t>
            </a:r>
            <a:r>
              <a:rPr lang="zh-TW" altLang="en-US" b="1" dirty="0">
                <a:solidFill>
                  <a:srgbClr val="FF0000"/>
                </a:solidFill>
              </a:rPr>
              <a:t>計畫」團隊，提供被害人申訴、協助性影像及時下架與刪除，及後續法律諮詢與轉介等服務，並正式推動由網路平台業者所提供的</a:t>
            </a:r>
            <a:r>
              <a:rPr lang="en-US" altLang="zh-TW" b="1" dirty="0" err="1">
                <a:solidFill>
                  <a:srgbClr val="FF0000"/>
                </a:solidFill>
              </a:rPr>
              <a:t>StopNCII</a:t>
            </a:r>
            <a:r>
              <a:rPr lang="zh-TW" altLang="en-US" b="1" dirty="0">
                <a:solidFill>
                  <a:srgbClr val="FF0000"/>
                </a:solidFill>
              </a:rPr>
              <a:t>（停止未經同意散布性私密影像）計畫，</a:t>
            </a:r>
            <a:r>
              <a:rPr lang="zh-TW" altLang="en-US" dirty="0"/>
              <a:t>結合民間團體參與，並呼籲各網路平台業者加入，阻擋性私密影像於網路之散布，希望協助被害人得以「不再害怕」沒有協助管道、「不再害怕」社會負面觀感、「不再害怕」無法快速下架。</a:t>
            </a:r>
            <a:endParaRPr kumimoji="1" lang="zh-TW" altLang="en-US" dirty="0"/>
          </a:p>
        </p:txBody>
      </p:sp>
    </p:spTree>
    <p:extLst>
      <p:ext uri="{BB962C8B-B14F-4D97-AF65-F5344CB8AC3E}">
        <p14:creationId xmlns:p14="http://schemas.microsoft.com/office/powerpoint/2010/main" val="133377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pic>
        <p:nvPicPr>
          <p:cNvPr id="4" name="內容版面配置區 3" descr="S__5873795.jpg"/>
          <p:cNvPicPr>
            <a:picLocks noGrp="1" noChangeAspect="1"/>
          </p:cNvPicPr>
          <p:nvPr>
            <p:ph idx="1"/>
          </p:nvPr>
        </p:nvPicPr>
        <p:blipFill>
          <a:blip r:embed="rId2">
            <a:extLst>
              <a:ext uri="{28A0092B-C50C-407E-A947-70E740481C1C}">
                <a14:useLocalDpi xmlns:a14="http://schemas.microsoft.com/office/drawing/2010/main" val="0"/>
              </a:ext>
            </a:extLst>
          </a:blip>
          <a:srcRect l="-60319" r="-60319"/>
          <a:stretch>
            <a:fillRect/>
          </a:stretch>
        </p:blipFill>
        <p:spPr>
          <a:xfrm>
            <a:off x="-4861048" y="0"/>
            <a:ext cx="18650072" cy="6669360"/>
          </a:xfrm>
        </p:spPr>
      </p:pic>
    </p:spTree>
    <p:extLst>
      <p:ext uri="{BB962C8B-B14F-4D97-AF65-F5344CB8AC3E}">
        <p14:creationId xmlns:p14="http://schemas.microsoft.com/office/powerpoint/2010/main" val="1482119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min0228news.files.wordpress.com/2021/07/1625563337956.jpg?w=8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2" y="0"/>
            <a:ext cx="924344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4360337" y="4291293"/>
            <a:ext cx="4578948" cy="276999"/>
          </a:xfrm>
          <a:prstGeom prst="rect">
            <a:avLst/>
          </a:prstGeom>
        </p:spPr>
        <p:txBody>
          <a:bodyPr wrap="square">
            <a:spAutoFit/>
          </a:bodyPr>
          <a:lstStyle/>
          <a:p>
            <a:pPr algn="r"/>
            <a:r>
              <a:rPr lang="zh-TW" altLang="en-US" sz="1200" dirty="0"/>
              <a:t>圖片：</a:t>
            </a:r>
            <a:r>
              <a:rPr lang="en-US" altLang="zh-TW" sz="1200" dirty="0"/>
              <a:t>https://</a:t>
            </a:r>
            <a:r>
              <a:rPr lang="en-US" altLang="zh-TW" sz="1200" dirty="0" err="1"/>
              <a:t>tinyurl.com</a:t>
            </a:r>
            <a:r>
              <a:rPr lang="en-US" altLang="zh-TW" sz="1200" dirty="0"/>
              <a:t>/</a:t>
            </a:r>
            <a:r>
              <a:rPr lang="en-US" altLang="zh-TW" sz="1200" dirty="0" err="1"/>
              <a:t>3zvwev8s</a:t>
            </a:r>
            <a:endParaRPr lang="zh-TW" altLang="en-US" sz="1200" dirty="0"/>
          </a:p>
        </p:txBody>
      </p:sp>
    </p:spTree>
    <p:extLst>
      <p:ext uri="{BB962C8B-B14F-4D97-AF65-F5344CB8AC3E}">
        <p14:creationId xmlns:p14="http://schemas.microsoft.com/office/powerpoint/2010/main" val="542148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xmlns="" id="{E8937E5D-0523-E936-6C85-C77E9447B993}"/>
              </a:ext>
            </a:extLst>
          </p:cNvPr>
          <p:cNvPicPr>
            <a:picLocks noChangeAspect="1"/>
          </p:cNvPicPr>
          <p:nvPr/>
        </p:nvPicPr>
        <p:blipFill>
          <a:blip r:embed="rId2"/>
          <a:stretch>
            <a:fillRect/>
          </a:stretch>
        </p:blipFill>
        <p:spPr>
          <a:xfrm>
            <a:off x="0" y="1"/>
            <a:ext cx="9144000" cy="6338752"/>
          </a:xfrm>
          <a:prstGeom prst="rect">
            <a:avLst/>
          </a:prstGeom>
        </p:spPr>
      </p:pic>
      <p:sp>
        <p:nvSpPr>
          <p:cNvPr id="7" name="文字方塊 6">
            <a:extLst>
              <a:ext uri="{FF2B5EF4-FFF2-40B4-BE49-F238E27FC236}">
                <a16:creationId xmlns:a16="http://schemas.microsoft.com/office/drawing/2014/main" xmlns="" id="{47E2285E-BFAA-02A2-AE26-942BD7A32343}"/>
              </a:ext>
            </a:extLst>
          </p:cNvPr>
          <p:cNvSpPr txBox="1"/>
          <p:nvPr/>
        </p:nvSpPr>
        <p:spPr>
          <a:xfrm>
            <a:off x="0" y="6338753"/>
            <a:ext cx="6254150" cy="246221"/>
          </a:xfrm>
          <a:prstGeom prst="rect">
            <a:avLst/>
          </a:prstGeom>
          <a:noFill/>
        </p:spPr>
        <p:txBody>
          <a:bodyPr wrap="square">
            <a:spAutoFit/>
          </a:bodyPr>
          <a:lstStyle/>
          <a:p>
            <a:r>
              <a:rPr lang="zh-TW" altLang="en-US" sz="1000" dirty="0">
                <a:solidFill>
                  <a:schemeClr val="bg1">
                    <a:lumMod val="75000"/>
                  </a:schemeClr>
                </a:solidFill>
                <a:latin typeface="Times New Roman" panose="02020603050405020304" pitchFamily="18" charset="0"/>
                <a:cs typeface="Times New Roman" panose="02020603050405020304" pitchFamily="18" charset="0"/>
              </a:rPr>
              <a:t>資料來源：</a:t>
            </a:r>
            <a:r>
              <a:rPr lang="en-US" altLang="zh-TW" sz="1000" dirty="0">
                <a:solidFill>
                  <a:schemeClr val="bg1">
                    <a:lumMod val="75000"/>
                  </a:schemeClr>
                </a:solidFill>
                <a:latin typeface="Times New Roman" panose="02020603050405020304" pitchFamily="18" charset="0"/>
                <a:cs typeface="Times New Roman" panose="02020603050405020304" pitchFamily="18" charset="0"/>
              </a:rPr>
              <a:t>https://</a:t>
            </a:r>
            <a:r>
              <a:rPr lang="en-US" altLang="zh-TW" sz="1000" dirty="0" err="1">
                <a:solidFill>
                  <a:schemeClr val="bg1">
                    <a:lumMod val="75000"/>
                  </a:schemeClr>
                </a:solidFill>
                <a:latin typeface="Times New Roman" panose="02020603050405020304" pitchFamily="18" charset="0"/>
                <a:cs typeface="Times New Roman" panose="02020603050405020304" pitchFamily="18" charset="0"/>
              </a:rPr>
              <a:t>www.children.org.tw</a:t>
            </a:r>
            <a:r>
              <a:rPr lang="en-US" altLang="zh-TW" sz="1000" dirty="0">
                <a:solidFill>
                  <a:schemeClr val="bg1">
                    <a:lumMod val="75000"/>
                  </a:schemeClr>
                </a:solidFill>
                <a:latin typeface="Times New Roman" panose="02020603050405020304" pitchFamily="18" charset="0"/>
                <a:cs typeface="Times New Roman" panose="02020603050405020304" pitchFamily="18" charset="0"/>
              </a:rPr>
              <a:t>/uploads/images/private/23/files/________________________.pdf</a:t>
            </a:r>
            <a:endParaRPr lang="zh-TW" altLang="en-US" sz="1000" dirty="0">
              <a:solidFill>
                <a:schemeClr val="bg1">
                  <a:lumMod val="75000"/>
                </a:schemeClr>
              </a:solidFill>
              <a:latin typeface="Times New Roman" panose="02020603050405020304" pitchFamily="18" charset="0"/>
              <a:cs typeface="Times New Roman" panose="02020603050405020304" pitchFamily="18" charset="0"/>
            </a:endParaRPr>
          </a:p>
        </p:txBody>
      </p:sp>
      <p:sp>
        <p:nvSpPr>
          <p:cNvPr id="2" name="標題 4">
            <a:extLst>
              <a:ext uri="{FF2B5EF4-FFF2-40B4-BE49-F238E27FC236}">
                <a16:creationId xmlns:a16="http://schemas.microsoft.com/office/drawing/2014/main" xmlns="" id="{D7BA5BA4-882A-73CC-FECD-A7BAB8EDD3A1}"/>
              </a:ext>
            </a:extLst>
          </p:cNvPr>
          <p:cNvSpPr txBox="1">
            <a:spLocks/>
          </p:cNvSpPr>
          <p:nvPr/>
        </p:nvSpPr>
        <p:spPr>
          <a:xfrm>
            <a:off x="431321" y="125128"/>
            <a:ext cx="7943850" cy="7536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2">
                    <a:lumMod val="25000"/>
                  </a:schemeClr>
                </a:solidFill>
                <a:latin typeface="微軟正黑體" panose="020B0604030504040204" pitchFamily="34" charset="-120"/>
                <a:ea typeface="微軟正黑體" panose="020B0604030504040204" pitchFamily="34" charset="-120"/>
                <a:cs typeface="+mj-cs"/>
              </a:defRPr>
            </a:lvl1pPr>
          </a:lstStyle>
          <a:p>
            <a:pPr algn="ctr"/>
            <a:r>
              <a:rPr lang="zh-TW" altLang="en-US" dirty="0">
                <a:solidFill>
                  <a:schemeClr val="tx1"/>
                </a:solidFill>
              </a:rPr>
              <a:t>兒少性剝削求助管道</a:t>
            </a:r>
            <a:endParaRPr lang="zh-TW" altLang="en-US" sz="3200" dirty="0">
              <a:solidFill>
                <a:schemeClr val="tx1"/>
              </a:solidFill>
            </a:endParaRPr>
          </a:p>
        </p:txBody>
      </p:sp>
    </p:spTree>
    <p:extLst>
      <p:ext uri="{BB962C8B-B14F-4D97-AF65-F5344CB8AC3E}">
        <p14:creationId xmlns:p14="http://schemas.microsoft.com/office/powerpoint/2010/main" val="748208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pic>
        <p:nvPicPr>
          <p:cNvPr id="4" name="高中生威脅國中女生拍清涼照.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2843" y="0"/>
            <a:ext cx="8780080" cy="6126164"/>
          </a:xfrm>
        </p:spPr>
      </p:pic>
    </p:spTree>
    <p:extLst>
      <p:ext uri="{BB962C8B-B14F-4D97-AF65-F5344CB8AC3E}">
        <p14:creationId xmlns:p14="http://schemas.microsoft.com/office/powerpoint/2010/main" val="419225003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pic>
        <p:nvPicPr>
          <p:cNvPr id="4" name="嘉義國中女生裸照流傳.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274638"/>
            <a:ext cx="9143999" cy="5851525"/>
          </a:xfrm>
        </p:spPr>
      </p:pic>
    </p:spTree>
    <p:extLst>
      <p:ext uri="{BB962C8B-B14F-4D97-AF65-F5344CB8AC3E}">
        <p14:creationId xmlns:p14="http://schemas.microsoft.com/office/powerpoint/2010/main" val="317244033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圖片 1" descr="螢幕快照 2019-04-13 上午11.20.3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7513"/>
            <a:ext cx="91440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096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787DDF-DBAE-19E8-950F-A74BB19D323E}"/>
              </a:ext>
            </a:extLst>
          </p:cNvPr>
          <p:cNvSpPr>
            <a:spLocks noGrp="1"/>
          </p:cNvSpPr>
          <p:nvPr>
            <p:ph type="title"/>
          </p:nvPr>
        </p:nvSpPr>
        <p:spPr/>
        <p:txBody>
          <a:bodyPr/>
          <a:lstStyle/>
          <a:p>
            <a:r>
              <a:rPr lang="zh-TW" altLang="en-US" b="1" dirty="0">
                <a:solidFill>
                  <a:srgbClr val="FF0000"/>
                </a:solidFill>
              </a:rPr>
              <a:t>叮嚀</a:t>
            </a:r>
          </a:p>
        </p:txBody>
      </p:sp>
      <p:sp>
        <p:nvSpPr>
          <p:cNvPr id="3" name="內容版面配置區 2">
            <a:extLst>
              <a:ext uri="{FF2B5EF4-FFF2-40B4-BE49-F238E27FC236}">
                <a16:creationId xmlns:a16="http://schemas.microsoft.com/office/drawing/2014/main" xmlns="" id="{50E9D0E5-DDBB-1EBD-A26A-9D4B2D8181EA}"/>
              </a:ext>
            </a:extLst>
          </p:cNvPr>
          <p:cNvSpPr>
            <a:spLocks noGrp="1"/>
          </p:cNvSpPr>
          <p:nvPr>
            <p:ph idx="1"/>
          </p:nvPr>
        </p:nvSpPr>
        <p:spPr/>
        <p:txBody>
          <a:bodyPr/>
          <a:lstStyle/>
          <a:p>
            <a:r>
              <a:rPr lang="zh-TW" altLang="en-US"/>
              <a:t>可以制定限制孩子使用手機的規定，並與孩子溝通，約定一些陪伴方案，如一起玩遊戲、做手工、看電影等活動，減少孩子使用手機的時間。還可以鼓勵孩子參加戶外活動、運動等，培養他們的興趣愛好。此外，家長也要做好榜樣，避免自己過度使用手機。</a:t>
            </a:r>
          </a:p>
        </p:txBody>
      </p:sp>
    </p:spTree>
    <p:extLst>
      <p:ext uri="{BB962C8B-B14F-4D97-AF65-F5344CB8AC3E}">
        <p14:creationId xmlns:p14="http://schemas.microsoft.com/office/powerpoint/2010/main" val="384830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圖片 1" descr="螢幕快照 2019-04-13 上午11.20.4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6713" y="0"/>
            <a:ext cx="8588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233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圖片 1" descr="螢幕快照 2019-04-13 上午11.20.5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675" y="0"/>
            <a:ext cx="8977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6112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圖片 1" descr="螢幕快照 2019-04-13 上午11.21.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2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7951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圖片 1" descr="螢幕快照 2019-04-13 上午11.21.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938" y="0"/>
            <a:ext cx="8882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8311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xmlns="" id="{3A01EB07-B7BC-D2DA-16C8-FC9FCC072F75}"/>
              </a:ext>
            </a:extLst>
          </p:cNvPr>
          <p:cNvSpPr>
            <a:spLocks noGrp="1"/>
          </p:cNvSpPr>
          <p:nvPr>
            <p:ph type="title"/>
          </p:nvPr>
        </p:nvSpPr>
        <p:spPr/>
        <p:txBody>
          <a:bodyPr/>
          <a:lstStyle/>
          <a:p>
            <a:pPr algn="ctr"/>
            <a:r>
              <a:rPr lang="zh-TW" altLang="en-US" dirty="0"/>
              <a:t>上網行為，男生、女生大不同</a:t>
            </a:r>
          </a:p>
        </p:txBody>
      </p:sp>
      <p:pic>
        <p:nvPicPr>
          <p:cNvPr id="5" name="圖片 4">
            <a:extLst>
              <a:ext uri="{FF2B5EF4-FFF2-40B4-BE49-F238E27FC236}">
                <a16:creationId xmlns:a16="http://schemas.microsoft.com/office/drawing/2014/main" xmlns="" id="{0431DF27-8E35-27D8-44FC-A3DC1EA53C02}"/>
              </a:ext>
            </a:extLst>
          </p:cNvPr>
          <p:cNvPicPr>
            <a:picLocks noChangeAspect="1"/>
          </p:cNvPicPr>
          <p:nvPr/>
        </p:nvPicPr>
        <p:blipFill rotWithShape="1">
          <a:blip r:embed="rId2">
            <a:clrChange>
              <a:clrFrom>
                <a:srgbClr val="FFFFFF"/>
              </a:clrFrom>
              <a:clrTo>
                <a:srgbClr val="FFFFFF">
                  <a:alpha val="0"/>
                </a:srgbClr>
              </a:clrTo>
            </a:clrChange>
          </a:blip>
          <a:srcRect l="3934" r="5849"/>
          <a:stretch/>
        </p:blipFill>
        <p:spPr>
          <a:xfrm>
            <a:off x="162490" y="1436345"/>
            <a:ext cx="8854510" cy="5421655"/>
          </a:xfrm>
          <a:prstGeom prst="rect">
            <a:avLst/>
          </a:prstGeom>
        </p:spPr>
      </p:pic>
      <p:sp>
        <p:nvSpPr>
          <p:cNvPr id="7" name="文字方塊 6">
            <a:extLst>
              <a:ext uri="{FF2B5EF4-FFF2-40B4-BE49-F238E27FC236}">
                <a16:creationId xmlns:a16="http://schemas.microsoft.com/office/drawing/2014/main" xmlns="" id="{F8B0F079-C06E-4AF2-78A2-412E16066A18}"/>
              </a:ext>
            </a:extLst>
          </p:cNvPr>
          <p:cNvSpPr txBox="1"/>
          <p:nvPr/>
        </p:nvSpPr>
        <p:spPr>
          <a:xfrm>
            <a:off x="1578635" y="1067013"/>
            <a:ext cx="7258066" cy="369332"/>
          </a:xfrm>
          <a:prstGeom prst="rect">
            <a:avLst/>
          </a:prstGeom>
          <a:noFill/>
        </p:spPr>
        <p:txBody>
          <a:bodyPr wrap="square">
            <a:spAutoFit/>
          </a:bodyPr>
          <a:lstStyle/>
          <a:p>
            <a:r>
              <a:rPr lang="zh-TW" altLang="en-US" b="1" dirty="0">
                <a:latin typeface="微軟正黑體" panose="020B0604030504040204" pitchFamily="34" charset="-120"/>
                <a:ea typeface="微軟正黑體" panose="020B0604030504040204" pitchFamily="34" charset="-120"/>
              </a:rPr>
              <a:t>根據兒福聯盟調查，不同性別的上網習慣也會有所不同</a:t>
            </a:r>
          </a:p>
        </p:txBody>
      </p:sp>
      <p:sp>
        <p:nvSpPr>
          <p:cNvPr id="6" name="文字方塊 5"/>
          <p:cNvSpPr txBox="1"/>
          <p:nvPr/>
        </p:nvSpPr>
        <p:spPr>
          <a:xfrm>
            <a:off x="6318250" y="6318250"/>
            <a:ext cx="2825750" cy="539750"/>
          </a:xfrm>
          <a:prstGeom prst="rect">
            <a:avLst/>
          </a:prstGeom>
          <a:solidFill>
            <a:schemeClr val="bg1"/>
          </a:solidFill>
        </p:spPr>
        <p:txBody>
          <a:bodyPr wrap="square" rtlCol="0">
            <a:spAutoFit/>
          </a:bodyPr>
          <a:lstStyle/>
          <a:p>
            <a:endParaRPr kumimoji="1" lang="zh-TW" altLang="en-US" dirty="0"/>
          </a:p>
        </p:txBody>
      </p:sp>
    </p:spTree>
    <p:extLst>
      <p:ext uri="{BB962C8B-B14F-4D97-AF65-F5344CB8AC3E}">
        <p14:creationId xmlns:p14="http://schemas.microsoft.com/office/powerpoint/2010/main" val="3858668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你是老人或青年？蔡阿嘎調查「社交、娛樂APP」　網見結果驚呆：感覺自己老了">
            <a:extLst>
              <a:ext uri="{FF2B5EF4-FFF2-40B4-BE49-F238E27FC236}">
                <a16:creationId xmlns:a16="http://schemas.microsoft.com/office/drawing/2014/main" xmlns="" id="{1B5E1F41-0D89-6FD0-A364-373029932A0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Effect>
                      <a14:brightnessContrast contrast="30000"/>
                    </a14:imgEffect>
                  </a14:imgLayer>
                </a14:imgProps>
              </a:ext>
              <a:ext uri="{28A0092B-C50C-407E-A947-70E740481C1C}">
                <a14:useLocalDpi xmlns:a14="http://schemas.microsoft.com/office/drawing/2010/main" val="0"/>
              </a:ext>
            </a:extLst>
          </a:blip>
          <a:srcRect/>
          <a:stretch>
            <a:fillRect/>
          </a:stretch>
        </p:blipFill>
        <p:spPr bwMode="auto">
          <a:xfrm>
            <a:off x="58715" y="86265"/>
            <a:ext cx="9026568" cy="5072332"/>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xmlns="" id="{89AB6000-DD5A-179A-62A8-23337CA974E1}"/>
              </a:ext>
            </a:extLst>
          </p:cNvPr>
          <p:cNvSpPr txBox="1"/>
          <p:nvPr/>
        </p:nvSpPr>
        <p:spPr>
          <a:xfrm>
            <a:off x="126946" y="5158596"/>
            <a:ext cx="8890107" cy="1447897"/>
          </a:xfrm>
          <a:prstGeom prst="rect">
            <a:avLst/>
          </a:prstGeom>
          <a:noFill/>
        </p:spPr>
        <p:txBody>
          <a:bodyPr wrap="square">
            <a:spAutoFit/>
          </a:bodyPr>
          <a:lstStyle/>
          <a:p>
            <a:r>
              <a:rPr lang="zh-TW" altLang="en-US" b="1" i="0" dirty="0">
                <a:solidFill>
                  <a:srgbClr val="161E2F"/>
                </a:solidFill>
                <a:effectLst/>
                <a:latin typeface="微軟正黑體" panose="020B0604030504040204" pitchFamily="34" charset="-120"/>
                <a:ea typeface="微軟正黑體" panose="020B0604030504040204" pitchFamily="34" charset="-120"/>
              </a:rPr>
              <a:t>蔡阿嘎收集了</a:t>
            </a:r>
            <a:r>
              <a:rPr lang="en-US" altLang="zh-TW" b="1" i="0" dirty="0">
                <a:solidFill>
                  <a:srgbClr val="161E2F"/>
                </a:solidFill>
                <a:effectLst/>
                <a:latin typeface="微軟正黑體" panose="020B0604030504040204" pitchFamily="34" charset="-120"/>
                <a:ea typeface="微軟正黑體" panose="020B0604030504040204" pitchFamily="34" charset="-120"/>
              </a:rPr>
              <a:t>5</a:t>
            </a:r>
            <a:r>
              <a:rPr lang="zh-TW" altLang="en-US" b="1" i="0" dirty="0">
                <a:solidFill>
                  <a:srgbClr val="161E2F"/>
                </a:solidFill>
                <a:effectLst/>
                <a:latin typeface="微軟正黑體" panose="020B0604030504040204" pitchFamily="34" charset="-120"/>
                <a:ea typeface="微軟正黑體" panose="020B0604030504040204" pitchFamily="34" charset="-120"/>
              </a:rPr>
              <a:t>萬多筆關於「最愛用的社交社群、娛樂</a:t>
            </a:r>
            <a:r>
              <a:rPr lang="en-US" altLang="zh-TW" b="1" i="0" dirty="0">
                <a:solidFill>
                  <a:srgbClr val="161E2F"/>
                </a:solidFill>
                <a:effectLst/>
                <a:latin typeface="微軟正黑體" panose="020B0604030504040204" pitchFamily="34" charset="-120"/>
                <a:ea typeface="微軟正黑體" panose="020B0604030504040204" pitchFamily="34" charset="-120"/>
              </a:rPr>
              <a:t>APP</a:t>
            </a:r>
            <a:r>
              <a:rPr lang="zh-TW" altLang="en-US" b="1" i="0" dirty="0">
                <a:solidFill>
                  <a:srgbClr val="161E2F"/>
                </a:solidFill>
                <a:effectLst/>
                <a:latin typeface="微軟正黑體" panose="020B0604030504040204" pitchFamily="34" charset="-120"/>
                <a:ea typeface="微軟正黑體" panose="020B0604030504040204" pitchFamily="34" charset="-120"/>
              </a:rPr>
              <a:t>」的資料，並按照「國小／國中」、「高中職／大學」以及「上班族」做劃分，其中大家認為最常用的</a:t>
            </a:r>
            <a:r>
              <a:rPr lang="en-US" altLang="zh-TW" b="1" i="0" dirty="0">
                <a:solidFill>
                  <a:srgbClr val="161E2F"/>
                </a:solidFill>
                <a:effectLst/>
                <a:latin typeface="微軟正黑體" panose="020B0604030504040204" pitchFamily="34" charset="-120"/>
                <a:ea typeface="微軟正黑體" panose="020B0604030504040204" pitchFamily="34" charset="-120"/>
              </a:rPr>
              <a:t>LINE</a:t>
            </a:r>
            <a:r>
              <a:rPr lang="zh-TW" altLang="en-US" b="1" i="0" dirty="0">
                <a:solidFill>
                  <a:srgbClr val="161E2F"/>
                </a:solidFill>
                <a:effectLst/>
                <a:latin typeface="微軟正黑體" panose="020B0604030504040204" pitchFamily="34" charset="-120"/>
                <a:ea typeface="微軟正黑體" panose="020B0604030504040204" pitchFamily="34" charset="-120"/>
              </a:rPr>
              <a:t>在國中小群組裡卻僅排行第五名，高中職和大學部分則是第三名，而在上班族裡則名列第一名，不禁讓蔡阿嘎直呼「越老的人才會用</a:t>
            </a:r>
            <a:r>
              <a:rPr lang="en-US" altLang="zh-TW" b="1" i="0" dirty="0">
                <a:solidFill>
                  <a:srgbClr val="161E2F"/>
                </a:solidFill>
                <a:effectLst/>
                <a:latin typeface="微軟正黑體" panose="020B0604030504040204" pitchFamily="34" charset="-120"/>
                <a:ea typeface="微軟正黑體" panose="020B0604030504040204" pitchFamily="34" charset="-120"/>
              </a:rPr>
              <a:t>LINE</a:t>
            </a:r>
            <a:r>
              <a:rPr lang="zh-TW" altLang="en-US" b="1" i="0" dirty="0">
                <a:solidFill>
                  <a:srgbClr val="161E2F"/>
                </a:solidFill>
                <a:effectLst/>
                <a:latin typeface="微軟正黑體" panose="020B0604030504040204" pitchFamily="34" charset="-120"/>
                <a:ea typeface="微軟正黑體" panose="020B0604030504040204" pitchFamily="34" charset="-120"/>
              </a:rPr>
              <a:t>」。</a:t>
            </a:r>
            <a:endParaRPr lang="en-US" altLang="zh-TW" b="1" i="0" dirty="0">
              <a:solidFill>
                <a:srgbClr val="161E2F"/>
              </a:solidFill>
              <a:effectLst/>
              <a:latin typeface="微軟正黑體" panose="020B0604030504040204" pitchFamily="34" charset="-120"/>
              <a:ea typeface="微軟正黑體" panose="020B0604030504040204" pitchFamily="34" charset="-120"/>
            </a:endParaRPr>
          </a:p>
          <a:p>
            <a:pPr>
              <a:lnSpc>
                <a:spcPct val="150000"/>
              </a:lnSpc>
            </a:pPr>
            <a:r>
              <a:rPr lang="zh-TW" altLang="en-US" sz="1200" i="0" dirty="0">
                <a:solidFill>
                  <a:schemeClr val="bg1">
                    <a:lumMod val="65000"/>
                  </a:schemeClr>
                </a:solidFill>
                <a:effectLst/>
                <a:latin typeface="微軟正黑體" panose="020B0604030504040204" pitchFamily="34" charset="-120"/>
                <a:ea typeface="微軟正黑體" panose="020B0604030504040204" pitchFamily="34" charset="-120"/>
              </a:rPr>
              <a:t>圖片來源：</a:t>
            </a:r>
            <a:r>
              <a:rPr lang="zh-TW" altLang="en-US" sz="1200" i="0" u="none" strike="noStrike" dirty="0">
                <a:solidFill>
                  <a:srgbClr val="0563C1"/>
                </a:solidFill>
                <a:effectLst/>
                <a:latin typeface="微軟正黑體" panose="020B0604030504040204" pitchFamily="34" charset="-120"/>
                <a:ea typeface="微軟正黑體" panose="020B0604030504040204" pitchFamily="34" charset="-120"/>
                <a:hlinkClick r:id="rId4">
                  <a:extLst>
                    <a:ext uri="{A12FA001-AC4F-418D-AE19-62706E023703}">
                      <ahyp:hlinkClr xmlns:ahyp="http://schemas.microsoft.com/office/drawing/2018/hyperlinkcolor" xmlns="" val="tx"/>
                    </a:ext>
                  </a:extLst>
                </a:hlinkClick>
              </a:rPr>
              <a:t>蔡阿嘎</a:t>
            </a:r>
            <a:r>
              <a:rPr lang="en-US" altLang="zh-TW" sz="1200" i="0" u="none" strike="noStrike" dirty="0">
                <a:solidFill>
                  <a:schemeClr val="bg1">
                    <a:lumMod val="65000"/>
                  </a:schemeClr>
                </a:solidFill>
                <a:effectLst/>
                <a:latin typeface="微軟正黑體" panose="020B0604030504040204" pitchFamily="34" charset="-120"/>
                <a:ea typeface="微軟正黑體" panose="020B0604030504040204" pitchFamily="34" charset="-120"/>
                <a:hlinkClick r:id="rId4">
                  <a:extLst>
                    <a:ext uri="{A12FA001-AC4F-418D-AE19-62706E023703}">
                      <ahyp:hlinkClr xmlns:ahyp="http://schemas.microsoft.com/office/drawing/2018/hyperlinkcolor" xmlns="" val="tx"/>
                    </a:ext>
                  </a:extLst>
                </a:hlinkClick>
              </a:rPr>
              <a:t>YouTube</a:t>
            </a:r>
            <a:r>
              <a:rPr lang="zh-TW" altLang="en-US" sz="1200" i="0" u="none" strike="noStrike" dirty="0">
                <a:solidFill>
                  <a:schemeClr val="bg1">
                    <a:lumMod val="65000"/>
                  </a:schemeClr>
                </a:solidFill>
                <a:effectLst/>
                <a:latin typeface="微軟正黑體" panose="020B0604030504040204" pitchFamily="34" charset="-120"/>
                <a:ea typeface="微軟正黑體" panose="020B0604030504040204" pitchFamily="34" charset="-120"/>
              </a:rPr>
              <a:t> 、</a:t>
            </a:r>
            <a:r>
              <a:rPr lang="zh-TW" altLang="en-US" sz="1200" i="0" dirty="0">
                <a:solidFill>
                  <a:schemeClr val="bg1">
                    <a:lumMod val="65000"/>
                  </a:schemeClr>
                </a:solidFill>
                <a:effectLst/>
                <a:latin typeface="微軟正黑體" panose="020B0604030504040204" pitchFamily="34" charset="-120"/>
                <a:ea typeface="微軟正黑體" panose="020B0604030504040204" pitchFamily="34" charset="-120"/>
              </a:rPr>
              <a:t>資料來源：</a:t>
            </a:r>
            <a:r>
              <a:rPr lang="en-US" altLang="zh-TW" sz="1200" i="0" dirty="0">
                <a:solidFill>
                  <a:schemeClr val="bg1">
                    <a:lumMod val="65000"/>
                  </a:schemeClr>
                </a:solidFill>
                <a:effectLst/>
                <a:latin typeface="微軟正黑體" panose="020B0604030504040204" pitchFamily="34" charset="-120"/>
                <a:ea typeface="微軟正黑體" panose="020B0604030504040204" pitchFamily="34" charset="-120"/>
              </a:rPr>
              <a:t>https://</a:t>
            </a:r>
            <a:r>
              <a:rPr lang="en-US" altLang="zh-TW" sz="1200" i="0" dirty="0" err="1">
                <a:solidFill>
                  <a:schemeClr val="bg1">
                    <a:lumMod val="65000"/>
                  </a:schemeClr>
                </a:solidFill>
                <a:effectLst/>
                <a:latin typeface="微軟正黑體" panose="020B0604030504040204" pitchFamily="34" charset="-120"/>
                <a:ea typeface="微軟正黑體" panose="020B0604030504040204" pitchFamily="34" charset="-120"/>
              </a:rPr>
              <a:t>www.ttshow.tw</a:t>
            </a:r>
            <a:r>
              <a:rPr lang="en-US" altLang="zh-TW" sz="1200" i="0" dirty="0">
                <a:solidFill>
                  <a:schemeClr val="bg1">
                    <a:lumMod val="65000"/>
                  </a:schemeClr>
                </a:solidFill>
                <a:effectLst/>
                <a:latin typeface="微軟正黑體" panose="020B0604030504040204" pitchFamily="34" charset="-120"/>
                <a:ea typeface="微軟正黑體" panose="020B0604030504040204" pitchFamily="34" charset="-120"/>
              </a:rPr>
              <a:t>/article/83984</a:t>
            </a:r>
            <a:endParaRPr lang="zh-TW" altLang="en-US" sz="1200" dirty="0">
              <a:solidFill>
                <a:schemeClr val="bg1">
                  <a:lumMod val="6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32880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xmlns="" id="{89AB6000-DD5A-179A-62A8-23337CA974E1}"/>
              </a:ext>
            </a:extLst>
          </p:cNvPr>
          <p:cNvSpPr txBox="1"/>
          <p:nvPr/>
        </p:nvSpPr>
        <p:spPr>
          <a:xfrm>
            <a:off x="126946" y="5175849"/>
            <a:ext cx="8890107" cy="1443408"/>
          </a:xfrm>
          <a:prstGeom prst="rect">
            <a:avLst/>
          </a:prstGeom>
          <a:noFill/>
        </p:spPr>
        <p:txBody>
          <a:bodyPr wrap="square">
            <a:spAutoFit/>
          </a:bodyPr>
          <a:lstStyle/>
          <a:p>
            <a:r>
              <a:rPr lang="zh-TW" altLang="en-US" b="1" i="0" dirty="0">
                <a:solidFill>
                  <a:srgbClr val="161E2F"/>
                </a:solidFill>
                <a:effectLst/>
                <a:latin typeface="微軟正黑體" panose="020B0604030504040204" pitchFamily="34" charset="-120"/>
                <a:ea typeface="微軟正黑體" panose="020B0604030504040204" pitchFamily="34" charset="-120"/>
              </a:rPr>
              <a:t>蔡阿嘎收集了</a:t>
            </a:r>
            <a:r>
              <a:rPr lang="en-US" altLang="zh-TW" b="1" i="0" dirty="0">
                <a:solidFill>
                  <a:srgbClr val="161E2F"/>
                </a:solidFill>
                <a:effectLst/>
                <a:latin typeface="微軟正黑體" panose="020B0604030504040204" pitchFamily="34" charset="-120"/>
                <a:ea typeface="微軟正黑體" panose="020B0604030504040204" pitchFamily="34" charset="-120"/>
              </a:rPr>
              <a:t>5</a:t>
            </a:r>
            <a:r>
              <a:rPr lang="zh-TW" altLang="en-US" b="1" i="0" dirty="0">
                <a:solidFill>
                  <a:srgbClr val="161E2F"/>
                </a:solidFill>
                <a:effectLst/>
                <a:latin typeface="微軟正黑體" panose="020B0604030504040204" pitchFamily="34" charset="-120"/>
                <a:ea typeface="微軟正黑體" panose="020B0604030504040204" pitchFamily="34" charset="-120"/>
              </a:rPr>
              <a:t>萬多筆關於「最愛用的社交社群、娛樂</a:t>
            </a:r>
            <a:r>
              <a:rPr lang="en-US" altLang="zh-TW" b="1" i="0" dirty="0">
                <a:solidFill>
                  <a:srgbClr val="161E2F"/>
                </a:solidFill>
                <a:effectLst/>
                <a:latin typeface="微軟正黑體" panose="020B0604030504040204" pitchFamily="34" charset="-120"/>
                <a:ea typeface="微軟正黑體" panose="020B0604030504040204" pitchFamily="34" charset="-120"/>
              </a:rPr>
              <a:t>APP</a:t>
            </a:r>
            <a:r>
              <a:rPr lang="zh-TW" altLang="en-US" b="1" i="0" dirty="0">
                <a:solidFill>
                  <a:srgbClr val="161E2F"/>
                </a:solidFill>
                <a:effectLst/>
                <a:latin typeface="微軟正黑體" panose="020B0604030504040204" pitchFamily="34" charset="-120"/>
                <a:ea typeface="微軟正黑體" panose="020B0604030504040204" pitchFamily="34" charset="-120"/>
              </a:rPr>
              <a:t>」的資料，並按照「國小／國中」、「高中職／大學」以及「上班族」做劃分，娛樂的部分，國中小出現「全民</a:t>
            </a:r>
            <a:r>
              <a:rPr lang="en-US" altLang="zh-TW" b="1" i="0" dirty="0">
                <a:solidFill>
                  <a:srgbClr val="161E2F"/>
                </a:solidFill>
                <a:effectLst/>
                <a:latin typeface="微軟正黑體" panose="020B0604030504040204" pitchFamily="34" charset="-120"/>
                <a:ea typeface="微軟正黑體" panose="020B0604030504040204" pitchFamily="34" charset="-120"/>
              </a:rPr>
              <a:t>party</a:t>
            </a:r>
            <a:r>
              <a:rPr lang="zh-TW" altLang="en-US" b="1" i="0" dirty="0">
                <a:solidFill>
                  <a:srgbClr val="161E2F"/>
                </a:solidFill>
                <a:effectLst/>
                <a:latin typeface="微軟正黑體" panose="020B0604030504040204" pitchFamily="34" charset="-120"/>
                <a:ea typeface="微軟正黑體" panose="020B0604030504040204" pitchFamily="34" charset="-120"/>
              </a:rPr>
              <a:t>」、「</a:t>
            </a:r>
            <a:r>
              <a:rPr lang="en-US" altLang="zh-TW" b="1" i="0" dirty="0" err="1">
                <a:solidFill>
                  <a:srgbClr val="161E2F"/>
                </a:solidFill>
                <a:effectLst/>
                <a:latin typeface="微軟正黑體" panose="020B0604030504040204" pitchFamily="34" charset="-120"/>
                <a:ea typeface="微軟正黑體" panose="020B0604030504040204" pitchFamily="34" charset="-120"/>
              </a:rPr>
              <a:t>Zenly</a:t>
            </a:r>
            <a:r>
              <a:rPr lang="zh-TW" altLang="en-US" b="1" i="0" dirty="0">
                <a:solidFill>
                  <a:srgbClr val="161E2F"/>
                </a:solidFill>
                <a:effectLst/>
                <a:latin typeface="微軟正黑體" panose="020B0604030504040204" pitchFamily="34" charset="-120"/>
                <a:ea typeface="微軟正黑體" panose="020B0604030504040204" pitchFamily="34" charset="-120"/>
              </a:rPr>
              <a:t>」以及「抖音」等</a:t>
            </a:r>
            <a:r>
              <a:rPr lang="en-US" altLang="zh-TW" b="1" i="0" dirty="0">
                <a:solidFill>
                  <a:srgbClr val="161E2F"/>
                </a:solidFill>
                <a:effectLst/>
                <a:latin typeface="微軟正黑體" panose="020B0604030504040204" pitchFamily="34" charset="-120"/>
                <a:ea typeface="微軟正黑體" panose="020B0604030504040204" pitchFamily="34" charset="-120"/>
              </a:rPr>
              <a:t>APP</a:t>
            </a:r>
            <a:r>
              <a:rPr lang="zh-TW" altLang="en-US" b="1" i="0" dirty="0">
                <a:solidFill>
                  <a:srgbClr val="161E2F"/>
                </a:solidFill>
                <a:effectLst/>
                <a:latin typeface="微軟正黑體" panose="020B0604030504040204" pitchFamily="34" charset="-120"/>
                <a:ea typeface="微軟正黑體" panose="020B0604030504040204" pitchFamily="34" charset="-120"/>
              </a:rPr>
              <a:t>；而在高中職和大學、上班族群都出現的</a:t>
            </a:r>
            <a:r>
              <a:rPr lang="en-US" altLang="zh-TW" b="1" i="0" dirty="0">
                <a:solidFill>
                  <a:srgbClr val="161E2F"/>
                </a:solidFill>
                <a:effectLst/>
                <a:latin typeface="微軟正黑體" panose="020B0604030504040204" pitchFamily="34" charset="-120"/>
                <a:ea typeface="微軟正黑體" panose="020B0604030504040204" pitchFamily="34" charset="-120"/>
              </a:rPr>
              <a:t>Netflix</a:t>
            </a:r>
            <a:r>
              <a:rPr lang="zh-TW" altLang="en-US" b="1" i="0" dirty="0">
                <a:solidFill>
                  <a:srgbClr val="161E2F"/>
                </a:solidFill>
                <a:effectLst/>
                <a:latin typeface="微軟正黑體" panose="020B0604030504040204" pitchFamily="34" charset="-120"/>
                <a:ea typeface="微軟正黑體" panose="020B0604030504040204" pitchFamily="34" charset="-120"/>
              </a:rPr>
              <a:t>和外送平台，以及蝦皮購物。</a:t>
            </a:r>
            <a:endParaRPr lang="en-US" altLang="zh-TW" b="1" i="0" dirty="0">
              <a:solidFill>
                <a:srgbClr val="161E2F"/>
              </a:solidFill>
              <a:effectLst/>
              <a:latin typeface="微軟正黑體" panose="020B0604030504040204" pitchFamily="34" charset="-120"/>
              <a:ea typeface="微軟正黑體" panose="020B0604030504040204" pitchFamily="34" charset="-120"/>
            </a:endParaRPr>
          </a:p>
          <a:p>
            <a:pPr>
              <a:lnSpc>
                <a:spcPct val="150000"/>
              </a:lnSpc>
            </a:pPr>
            <a:r>
              <a:rPr lang="zh-TW" altLang="en-US" sz="1200" i="0" dirty="0">
                <a:solidFill>
                  <a:schemeClr val="bg1">
                    <a:lumMod val="65000"/>
                  </a:schemeClr>
                </a:solidFill>
                <a:effectLst/>
                <a:latin typeface="微軟正黑體" panose="020B0604030504040204" pitchFamily="34" charset="-120"/>
                <a:ea typeface="微軟正黑體" panose="020B0604030504040204" pitchFamily="34" charset="-120"/>
              </a:rPr>
              <a:t>圖片來源：</a:t>
            </a:r>
            <a:r>
              <a:rPr lang="zh-TW" altLang="en-US" sz="1200" i="0" u="none" strike="noStrike" dirty="0">
                <a:solidFill>
                  <a:srgbClr val="0563C1"/>
                </a:solidFill>
                <a:effectLst/>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xmlns="" val="tx"/>
                    </a:ext>
                  </a:extLst>
                </a:hlinkClick>
              </a:rPr>
              <a:t>蔡阿嘎</a:t>
            </a:r>
            <a:r>
              <a:rPr lang="en-US" altLang="zh-TW" sz="1200" i="0" u="none" strike="noStrike" dirty="0">
                <a:solidFill>
                  <a:schemeClr val="bg1">
                    <a:lumMod val="65000"/>
                  </a:schemeClr>
                </a:solidFill>
                <a:effectLst/>
                <a:latin typeface="微軟正黑體" panose="020B0604030504040204" pitchFamily="34" charset="-120"/>
                <a:ea typeface="微軟正黑體" panose="020B0604030504040204" pitchFamily="34" charset="-120"/>
                <a:hlinkClick r:id="rId2">
                  <a:extLst>
                    <a:ext uri="{A12FA001-AC4F-418D-AE19-62706E023703}">
                      <ahyp:hlinkClr xmlns:ahyp="http://schemas.microsoft.com/office/drawing/2018/hyperlinkcolor" xmlns="" val="tx"/>
                    </a:ext>
                  </a:extLst>
                </a:hlinkClick>
              </a:rPr>
              <a:t>YouTube</a:t>
            </a:r>
            <a:r>
              <a:rPr lang="zh-TW" altLang="en-US" sz="1200" i="0" u="none" strike="noStrike" dirty="0">
                <a:solidFill>
                  <a:schemeClr val="bg1">
                    <a:lumMod val="65000"/>
                  </a:schemeClr>
                </a:solidFill>
                <a:effectLst/>
                <a:latin typeface="微軟正黑體" panose="020B0604030504040204" pitchFamily="34" charset="-120"/>
                <a:ea typeface="微軟正黑體" panose="020B0604030504040204" pitchFamily="34" charset="-120"/>
              </a:rPr>
              <a:t> 、</a:t>
            </a:r>
            <a:r>
              <a:rPr lang="zh-TW" altLang="en-US" sz="1200" i="0" dirty="0">
                <a:solidFill>
                  <a:schemeClr val="bg1">
                    <a:lumMod val="65000"/>
                  </a:schemeClr>
                </a:solidFill>
                <a:effectLst/>
                <a:latin typeface="微軟正黑體" panose="020B0604030504040204" pitchFamily="34" charset="-120"/>
                <a:ea typeface="微軟正黑體" panose="020B0604030504040204" pitchFamily="34" charset="-120"/>
              </a:rPr>
              <a:t>資料來源：</a:t>
            </a:r>
            <a:r>
              <a:rPr lang="en-US" altLang="zh-TW" sz="1200" i="0" dirty="0">
                <a:solidFill>
                  <a:schemeClr val="bg1">
                    <a:lumMod val="65000"/>
                  </a:schemeClr>
                </a:solidFill>
                <a:effectLst/>
                <a:latin typeface="微軟正黑體" panose="020B0604030504040204" pitchFamily="34" charset="-120"/>
                <a:ea typeface="微軟正黑體" panose="020B0604030504040204" pitchFamily="34" charset="-120"/>
              </a:rPr>
              <a:t>https://</a:t>
            </a:r>
            <a:r>
              <a:rPr lang="en-US" altLang="zh-TW" sz="1200" i="0" dirty="0" err="1">
                <a:solidFill>
                  <a:schemeClr val="bg1">
                    <a:lumMod val="65000"/>
                  </a:schemeClr>
                </a:solidFill>
                <a:effectLst/>
                <a:latin typeface="微軟正黑體" panose="020B0604030504040204" pitchFamily="34" charset="-120"/>
                <a:ea typeface="微軟正黑體" panose="020B0604030504040204" pitchFamily="34" charset="-120"/>
              </a:rPr>
              <a:t>www.ttshow.tw</a:t>
            </a:r>
            <a:r>
              <a:rPr lang="en-US" altLang="zh-TW" sz="1200" i="0" dirty="0">
                <a:solidFill>
                  <a:schemeClr val="bg1">
                    <a:lumMod val="65000"/>
                  </a:schemeClr>
                </a:solidFill>
                <a:effectLst/>
                <a:latin typeface="微軟正黑體" panose="020B0604030504040204" pitchFamily="34" charset="-120"/>
                <a:ea typeface="微軟正黑體" panose="020B0604030504040204" pitchFamily="34" charset="-120"/>
              </a:rPr>
              <a:t>/article/83984</a:t>
            </a:r>
            <a:endParaRPr lang="zh-TW" altLang="en-US" sz="1200" dirty="0">
              <a:solidFill>
                <a:schemeClr val="bg1">
                  <a:lumMod val="65000"/>
                </a:schemeClr>
              </a:solidFill>
              <a:latin typeface="微軟正黑體" panose="020B0604030504040204" pitchFamily="34" charset="-120"/>
              <a:ea typeface="微軟正黑體" panose="020B0604030504040204" pitchFamily="34" charset="-120"/>
            </a:endParaRPr>
          </a:p>
        </p:txBody>
      </p:sp>
      <p:pic>
        <p:nvPicPr>
          <p:cNvPr id="5122" name="Picture 2" descr="你是老人或青年？蔡阿嘎調查「社交、娛樂APP」　網見結果驚呆：感覺自己老了">
            <a:extLst>
              <a:ext uri="{FF2B5EF4-FFF2-40B4-BE49-F238E27FC236}">
                <a16:creationId xmlns:a16="http://schemas.microsoft.com/office/drawing/2014/main" xmlns="" id="{557B9A7A-EE76-D0A7-2B36-EE734F7105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contrast="3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0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203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xmlns="" id="{0334517D-B2D7-8AD8-DDC0-C901419414B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28384"/>
            <a:ext cx="9144000" cy="5680306"/>
          </a:xfrm>
          <a:prstGeom prst="rect">
            <a:avLst/>
          </a:prstGeom>
        </p:spPr>
      </p:pic>
      <p:sp>
        <p:nvSpPr>
          <p:cNvPr id="4" name="文字方塊 3">
            <a:extLst>
              <a:ext uri="{FF2B5EF4-FFF2-40B4-BE49-F238E27FC236}">
                <a16:creationId xmlns:a16="http://schemas.microsoft.com/office/drawing/2014/main" xmlns="" id="{3ECA2C2A-EC1B-0D3E-4397-7A53AF513C82}"/>
              </a:ext>
            </a:extLst>
          </p:cNvPr>
          <p:cNvSpPr txBox="1"/>
          <p:nvPr/>
        </p:nvSpPr>
        <p:spPr>
          <a:xfrm>
            <a:off x="86264" y="5708690"/>
            <a:ext cx="8971471" cy="923330"/>
          </a:xfrm>
          <a:prstGeom prst="rect">
            <a:avLst/>
          </a:prstGeom>
          <a:noFill/>
        </p:spPr>
        <p:txBody>
          <a:bodyPr wrap="square">
            <a:spAutoFit/>
          </a:bodyPr>
          <a:lstStyle/>
          <a:p>
            <a:r>
              <a:rPr lang="en-US" altLang="zh-TW" b="0" i="0" dirty="0">
                <a:solidFill>
                  <a:srgbClr val="111111"/>
                </a:solidFill>
                <a:effectLst/>
                <a:latin typeface="Times New Roman" panose="02020603050405020304" pitchFamily="18" charset="0"/>
                <a:ea typeface="微軟正黑體" panose="020B0604030504040204" pitchFamily="34" charset="-120"/>
                <a:cs typeface="Times New Roman" panose="02020603050405020304" pitchFamily="18" charset="0"/>
              </a:rPr>
              <a:t>Sensor Tower </a:t>
            </a:r>
            <a:r>
              <a:rPr lang="zh-TW" altLang="en-US" b="0" i="0" dirty="0">
                <a:solidFill>
                  <a:srgbClr val="111111"/>
                </a:solidFill>
                <a:effectLst/>
                <a:latin typeface="Times New Roman" panose="02020603050405020304" pitchFamily="18" charset="0"/>
                <a:ea typeface="微軟正黑體" panose="020B0604030504040204" pitchFamily="34" charset="-120"/>
                <a:cs typeface="Times New Roman" panose="02020603050405020304" pitchFamily="18" charset="0"/>
              </a:rPr>
              <a:t>公布全球手機 </a:t>
            </a:r>
            <a:r>
              <a:rPr lang="en-US" altLang="zh-TW" b="0" i="0" dirty="0">
                <a:solidFill>
                  <a:srgbClr val="111111"/>
                </a:solidFill>
                <a:effectLst/>
                <a:latin typeface="Times New Roman" panose="02020603050405020304" pitchFamily="18" charset="0"/>
                <a:ea typeface="微軟正黑體" panose="020B0604030504040204" pitchFamily="34" charset="-120"/>
                <a:cs typeface="Times New Roman" panose="02020603050405020304" pitchFamily="18" charset="0"/>
              </a:rPr>
              <a:t>APP </a:t>
            </a:r>
            <a:r>
              <a:rPr lang="zh-TW" altLang="en-US" b="0" i="0" dirty="0">
                <a:solidFill>
                  <a:srgbClr val="111111"/>
                </a:solidFill>
                <a:effectLst/>
                <a:latin typeface="Times New Roman" panose="02020603050405020304" pitchFamily="18" charset="0"/>
                <a:ea typeface="微軟正黑體" panose="020B0604030504040204" pitchFamily="34" charset="-120"/>
                <a:cs typeface="Times New Roman" panose="02020603050405020304" pitchFamily="18" charset="0"/>
              </a:rPr>
              <a:t>的統計資料，公布 </a:t>
            </a:r>
            <a:r>
              <a:rPr lang="en-US" altLang="zh-TW" b="0" i="0" dirty="0">
                <a:solidFill>
                  <a:srgbClr val="111111"/>
                </a:solidFill>
                <a:effectLst/>
                <a:latin typeface="Times New Roman" panose="02020603050405020304" pitchFamily="18" charset="0"/>
                <a:ea typeface="微軟正黑體" panose="020B0604030504040204" pitchFamily="34" charset="-120"/>
                <a:cs typeface="Times New Roman" panose="02020603050405020304" pitchFamily="18" charset="0"/>
              </a:rPr>
              <a:t>2022 </a:t>
            </a:r>
            <a:r>
              <a:rPr lang="zh-TW" altLang="en-US" b="0" i="0" dirty="0">
                <a:solidFill>
                  <a:srgbClr val="111111"/>
                </a:solidFill>
                <a:effectLst/>
                <a:latin typeface="Times New Roman" panose="02020603050405020304" pitchFamily="18" charset="0"/>
                <a:ea typeface="微軟正黑體" panose="020B0604030504040204" pitchFamily="34" charset="-120"/>
                <a:cs typeface="Times New Roman" panose="02020603050405020304" pitchFamily="18" charset="0"/>
              </a:rPr>
              <a:t>年第一季度全球前 </a:t>
            </a:r>
            <a:r>
              <a:rPr lang="en-US" altLang="zh-TW" b="0" i="0" dirty="0">
                <a:solidFill>
                  <a:srgbClr val="111111"/>
                </a:solidFill>
                <a:effectLst/>
                <a:latin typeface="Times New Roman" panose="02020603050405020304" pitchFamily="18" charset="0"/>
                <a:ea typeface="微軟正黑體" panose="020B0604030504040204" pitchFamily="34" charset="-120"/>
                <a:cs typeface="Times New Roman" panose="02020603050405020304" pitchFamily="18" charset="0"/>
              </a:rPr>
              <a:t>10 </a:t>
            </a:r>
            <a:r>
              <a:rPr lang="zh-TW" altLang="en-US" b="0" i="0" dirty="0">
                <a:solidFill>
                  <a:srgbClr val="111111"/>
                </a:solidFill>
                <a:effectLst/>
                <a:latin typeface="Times New Roman" panose="02020603050405020304" pitchFamily="18" charset="0"/>
                <a:ea typeface="微軟正黑體" panose="020B0604030504040204" pitchFamily="34" charset="-120"/>
                <a:cs typeface="Times New Roman" panose="02020603050405020304" pitchFamily="18" charset="0"/>
              </a:rPr>
              <a:t>大下載量最高的應用程式，總下載量最高的是短影音平台 </a:t>
            </a:r>
            <a:r>
              <a:rPr lang="en-US" altLang="zh-TW" b="0" i="0" dirty="0">
                <a:solidFill>
                  <a:srgbClr val="111111"/>
                </a:solidFill>
                <a:effectLst/>
                <a:latin typeface="Times New Roman" panose="02020603050405020304" pitchFamily="18" charset="0"/>
                <a:ea typeface="微軟正黑體" panose="020B0604030504040204" pitchFamily="34" charset="-120"/>
                <a:cs typeface="Times New Roman" panose="02020603050405020304" pitchFamily="18" charset="0"/>
              </a:rPr>
              <a:t>TikTok</a:t>
            </a:r>
            <a:r>
              <a:rPr lang="zh-TW" altLang="en-US" b="0" i="0" dirty="0">
                <a:solidFill>
                  <a:srgbClr val="111111"/>
                </a:solidFill>
                <a:effectLst/>
                <a:latin typeface="Times New Roman" panose="02020603050405020304" pitchFamily="18" charset="0"/>
                <a:ea typeface="微軟正黑體" panose="020B0604030504040204" pitchFamily="34" charset="-120"/>
                <a:cs typeface="Times New Roman" panose="02020603050405020304" pitchFamily="18" charset="0"/>
              </a:rPr>
              <a:t>，社交媒體平台 </a:t>
            </a:r>
            <a:r>
              <a:rPr lang="en-US" altLang="zh-TW" b="0" i="0" dirty="0">
                <a:solidFill>
                  <a:srgbClr val="111111"/>
                </a:solidFill>
                <a:effectLst/>
                <a:latin typeface="Times New Roman" panose="02020603050405020304" pitchFamily="18" charset="0"/>
                <a:ea typeface="微軟正黑體" panose="020B0604030504040204" pitchFamily="34" charset="-120"/>
                <a:cs typeface="Times New Roman" panose="02020603050405020304" pitchFamily="18" charset="0"/>
              </a:rPr>
              <a:t>Instagram </a:t>
            </a:r>
            <a:r>
              <a:rPr lang="zh-TW" altLang="en-US" b="0" i="0" dirty="0">
                <a:solidFill>
                  <a:srgbClr val="111111"/>
                </a:solidFill>
                <a:effectLst/>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b="0" i="0" dirty="0">
                <a:solidFill>
                  <a:srgbClr val="111111"/>
                </a:solidFill>
                <a:effectLst/>
                <a:latin typeface="Times New Roman" panose="02020603050405020304" pitchFamily="18" charset="0"/>
                <a:ea typeface="微軟正黑體" panose="020B0604030504040204" pitchFamily="34" charset="-120"/>
                <a:cs typeface="Times New Roman" panose="02020603050405020304" pitchFamily="18" charset="0"/>
              </a:rPr>
              <a:t>Facebook </a:t>
            </a:r>
            <a:r>
              <a:rPr lang="zh-TW" altLang="en-US" b="0" i="0" dirty="0">
                <a:solidFill>
                  <a:srgbClr val="111111"/>
                </a:solidFill>
                <a:effectLst/>
                <a:latin typeface="Times New Roman" panose="02020603050405020304" pitchFamily="18" charset="0"/>
                <a:ea typeface="微軟正黑體" panose="020B0604030504040204" pitchFamily="34" charset="-120"/>
                <a:cs typeface="Times New Roman" panose="02020603050405020304" pitchFamily="18" charset="0"/>
              </a:rPr>
              <a:t>則居於第二、三名。</a:t>
            </a:r>
            <a:r>
              <a:rPr lang="zh-TW" altLang="en-US" sz="1200" b="0" i="0" dirty="0">
                <a:solidFill>
                  <a:schemeClr val="bg1">
                    <a:lumMod val="65000"/>
                  </a:schemeClr>
                </a:solidFill>
                <a:effectLst/>
                <a:latin typeface="Times New Roman" panose="02020603050405020304" pitchFamily="18" charset="0"/>
                <a:ea typeface="微軟正黑體" panose="020B0604030504040204" pitchFamily="34" charset="-120"/>
                <a:cs typeface="Times New Roman" panose="02020603050405020304" pitchFamily="18" charset="0"/>
              </a:rPr>
              <a:t>資料來源：</a:t>
            </a:r>
            <a:r>
              <a:rPr lang="en-US" altLang="zh-TW" sz="1200" b="0" i="0" dirty="0">
                <a:solidFill>
                  <a:schemeClr val="bg1">
                    <a:lumMod val="65000"/>
                  </a:schemeClr>
                </a:solidFill>
                <a:effectLst/>
                <a:latin typeface="Times New Roman" panose="02020603050405020304" pitchFamily="18" charset="0"/>
                <a:ea typeface="微軟正黑體" panose="020B0604030504040204" pitchFamily="34" charset="-120"/>
                <a:cs typeface="Times New Roman" panose="02020603050405020304" pitchFamily="18" charset="0"/>
              </a:rPr>
              <a:t>https://</a:t>
            </a:r>
            <a:r>
              <a:rPr lang="en-US" altLang="zh-TW" sz="1200" b="0" i="0" dirty="0" err="1">
                <a:solidFill>
                  <a:schemeClr val="bg1">
                    <a:lumMod val="65000"/>
                  </a:schemeClr>
                </a:solidFill>
                <a:effectLst/>
                <a:latin typeface="Times New Roman" panose="02020603050405020304" pitchFamily="18" charset="0"/>
                <a:ea typeface="微軟正黑體" panose="020B0604030504040204" pitchFamily="34" charset="-120"/>
                <a:cs typeface="Times New Roman" panose="02020603050405020304" pitchFamily="18" charset="0"/>
              </a:rPr>
              <a:t>newtalk.tw</a:t>
            </a:r>
            <a:r>
              <a:rPr lang="en-US" altLang="zh-TW" sz="1200" b="0" i="0" dirty="0">
                <a:solidFill>
                  <a:schemeClr val="bg1">
                    <a:lumMod val="65000"/>
                  </a:schemeClr>
                </a:solidFill>
                <a:effectLst/>
                <a:latin typeface="Times New Roman" panose="02020603050405020304" pitchFamily="18" charset="0"/>
                <a:ea typeface="微軟正黑體" panose="020B0604030504040204" pitchFamily="34" charset="-120"/>
                <a:cs typeface="Times New Roman" panose="02020603050405020304" pitchFamily="18" charset="0"/>
              </a:rPr>
              <a:t>/news/view/2022-05-02/748393</a:t>
            </a:r>
            <a:endParaRPr lang="en-US" altLang="zh-TW" sz="1200" dirty="0">
              <a:solidFill>
                <a:schemeClr val="bg1">
                  <a:lumMod val="6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831749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1021278"/>
          </a:xfrm>
        </p:spPr>
        <p:txBody>
          <a:bodyPr/>
          <a:lstStyle/>
          <a:p>
            <a:pPr algn="ctr"/>
            <a:r>
              <a:rPr lang="zh-TW" altLang="en-US" dirty="0"/>
              <a:t>馬路和網路，誰比較</a:t>
            </a:r>
            <a:r>
              <a:rPr lang="zh-TW" altLang="en-US" sz="6000" dirty="0">
                <a:solidFill>
                  <a:srgbClr val="FF0000"/>
                </a:solidFill>
                <a:effectLst>
                  <a:outerShdw blurRad="38100" dist="38100" dir="2700000" algn="tl">
                    <a:srgbClr val="000000">
                      <a:alpha val="43137"/>
                    </a:srgbClr>
                  </a:outerShdw>
                </a:effectLst>
              </a:rPr>
              <a:t>危險</a:t>
            </a:r>
            <a:r>
              <a:rPr lang="zh-TW" altLang="en-US" dirty="0"/>
              <a:t>？</a:t>
            </a:r>
          </a:p>
        </p:txBody>
      </p:sp>
      <p:graphicFrame>
        <p:nvGraphicFramePr>
          <p:cNvPr id="4" name="表格 3"/>
          <p:cNvGraphicFramePr>
            <a:graphicFrameLocks noGrp="1"/>
          </p:cNvGraphicFramePr>
          <p:nvPr>
            <p:extLst>
              <p:ext uri="{D42A27DB-BD31-4B8C-83A1-F6EECF244321}">
                <p14:modId xmlns:p14="http://schemas.microsoft.com/office/powerpoint/2010/main" val="822762927"/>
              </p:ext>
            </p:extLst>
          </p:nvPr>
        </p:nvGraphicFramePr>
        <p:xfrm>
          <a:off x="155532" y="1004731"/>
          <a:ext cx="8882744" cy="5268400"/>
        </p:xfrm>
        <a:graphic>
          <a:graphicData uri="http://schemas.openxmlformats.org/drawingml/2006/table">
            <a:tbl>
              <a:tblPr firstRow="1" bandRow="1">
                <a:tableStyleId>{21E4AEA4-8DFA-4A89-87EB-49C32662AFE0}</a:tableStyleId>
              </a:tblPr>
              <a:tblGrid>
                <a:gridCol w="4441372">
                  <a:extLst>
                    <a:ext uri="{9D8B030D-6E8A-4147-A177-3AD203B41FA5}">
                      <a16:colId xmlns:a16="http://schemas.microsoft.com/office/drawing/2014/main" xmlns="" val="20000"/>
                    </a:ext>
                  </a:extLst>
                </a:gridCol>
                <a:gridCol w="4441372">
                  <a:extLst>
                    <a:ext uri="{9D8B030D-6E8A-4147-A177-3AD203B41FA5}">
                      <a16:colId xmlns:a16="http://schemas.microsoft.com/office/drawing/2014/main" xmlns="" val="20001"/>
                    </a:ext>
                  </a:extLst>
                </a:gridCol>
              </a:tblGrid>
              <a:tr h="620886">
                <a:tc>
                  <a:txBody>
                    <a:bodyPr/>
                    <a:lstStyle/>
                    <a:p>
                      <a:pPr algn="ctr"/>
                      <a:r>
                        <a:rPr lang="zh-TW" altLang="en-US" sz="3600" dirty="0"/>
                        <a:t>馬  路</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zh-TW" altLang="en-US" sz="3600" dirty="0"/>
                        <a:t>網  路</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0"/>
                  </a:ext>
                </a:extLst>
              </a:tr>
              <a:tr h="620886">
                <a:tc>
                  <a:txBody>
                    <a:bodyPr/>
                    <a:lstStyle/>
                    <a:p>
                      <a:pPr algn="ctr"/>
                      <a:r>
                        <a:rPr lang="zh-TW" altLang="en-US" sz="3600" b="1" dirty="0"/>
                        <a:t>四通八達</a:t>
                      </a:r>
                    </a:p>
                  </a:txBody>
                  <a:tcPr anchor="ctr">
                    <a:lnL w="12700" cap="flat" cmpd="sng" algn="ctr">
                      <a:solidFill>
                        <a:schemeClr val="tx1"/>
                      </a:solidFill>
                      <a:prstDash val="solid"/>
                      <a:round/>
                      <a:headEnd type="none" w="med" len="med"/>
                      <a:tailEnd type="none" w="med" len="med"/>
                    </a:lnL>
                  </a:tcPr>
                </a:tc>
                <a:tc>
                  <a:txBody>
                    <a:bodyPr/>
                    <a:lstStyle/>
                    <a:p>
                      <a:pPr algn="ctr"/>
                      <a:r>
                        <a:rPr lang="zh-TW" altLang="en-US" sz="3600" b="1" dirty="0"/>
                        <a:t>無遠弗屆</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620886">
                <a:tc>
                  <a:txBody>
                    <a:bodyPr/>
                    <a:lstStyle/>
                    <a:p>
                      <a:pPr algn="ctr"/>
                      <a:r>
                        <a:rPr lang="zh-TW" altLang="en-US" sz="3600" b="1" dirty="0"/>
                        <a:t>有交通號誌</a:t>
                      </a:r>
                    </a:p>
                  </a:txBody>
                  <a:tcPr anchor="ctr">
                    <a:lnL w="12700" cap="flat" cmpd="sng" algn="ctr">
                      <a:solidFill>
                        <a:schemeClr val="tx1"/>
                      </a:solidFill>
                      <a:prstDash val="solid"/>
                      <a:round/>
                      <a:headEnd type="none" w="med" len="med"/>
                      <a:tailEnd type="none" w="med" len="med"/>
                    </a:lnL>
                  </a:tcPr>
                </a:tc>
                <a:tc>
                  <a:txBody>
                    <a:bodyPr/>
                    <a:lstStyle/>
                    <a:p>
                      <a:pPr algn="ctr"/>
                      <a:r>
                        <a:rPr lang="zh-TW" altLang="en-US" sz="3600" b="1" dirty="0"/>
                        <a:t>鮮少安全警告</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620886">
                <a:tc>
                  <a:txBody>
                    <a:bodyPr/>
                    <a:lstStyle/>
                    <a:p>
                      <a:pPr algn="ctr"/>
                      <a:r>
                        <a:rPr lang="zh-TW" altLang="en-US" sz="3600" b="1" dirty="0"/>
                        <a:t>真實使用者</a:t>
                      </a:r>
                    </a:p>
                  </a:txBody>
                  <a:tcPr anchor="ctr">
                    <a:lnL w="12700" cap="flat" cmpd="sng" algn="ctr">
                      <a:solidFill>
                        <a:schemeClr val="tx1"/>
                      </a:solidFill>
                      <a:prstDash val="solid"/>
                      <a:round/>
                      <a:headEnd type="none" w="med" len="med"/>
                      <a:tailEnd type="none" w="med" len="med"/>
                    </a:lnL>
                  </a:tcPr>
                </a:tc>
                <a:tc>
                  <a:txBody>
                    <a:bodyPr/>
                    <a:lstStyle/>
                    <a:p>
                      <a:pPr algn="ctr"/>
                      <a:r>
                        <a:rPr lang="zh-TW" altLang="en-US" sz="3600" b="1" dirty="0"/>
                        <a:t>匿名使用者</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3"/>
                  </a:ext>
                </a:extLst>
              </a:tr>
              <a:tr h="620886">
                <a:tc>
                  <a:txBody>
                    <a:bodyPr/>
                    <a:lstStyle/>
                    <a:p>
                      <a:pPr algn="ctr"/>
                      <a:r>
                        <a:rPr lang="zh-TW" altLang="en-US" sz="3600" b="1" dirty="0"/>
                        <a:t>會特別教學</a:t>
                      </a:r>
                    </a:p>
                  </a:txBody>
                  <a:tcPr anchor="ctr">
                    <a:lnL w="12700" cap="flat" cmpd="sng" algn="ctr">
                      <a:solidFill>
                        <a:schemeClr val="tx1"/>
                      </a:solidFill>
                      <a:prstDash val="solid"/>
                      <a:round/>
                      <a:headEnd type="none" w="med" len="med"/>
                      <a:tailEnd type="none" w="med" len="med"/>
                    </a:lnL>
                  </a:tcPr>
                </a:tc>
                <a:tc>
                  <a:txBody>
                    <a:bodyPr/>
                    <a:lstStyle/>
                    <a:p>
                      <a:pPr algn="ctr"/>
                      <a:r>
                        <a:rPr lang="zh-TW" altLang="en-US" sz="3600" b="1" dirty="0"/>
                        <a:t>幾乎無教學</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4"/>
                  </a:ext>
                </a:extLst>
              </a:tr>
              <a:tr h="620886">
                <a:tc>
                  <a:txBody>
                    <a:bodyPr/>
                    <a:lstStyle/>
                    <a:p>
                      <a:pPr algn="ctr"/>
                      <a:r>
                        <a:rPr lang="zh-TW" altLang="en-US" sz="3600" b="1" dirty="0"/>
                        <a:t>一定要出門</a:t>
                      </a:r>
                    </a:p>
                  </a:txBody>
                  <a:tcPr anchor="ctr">
                    <a:lnL w="12700" cap="flat" cmpd="sng" algn="ctr">
                      <a:solidFill>
                        <a:schemeClr val="tx1"/>
                      </a:solidFill>
                      <a:prstDash val="solid"/>
                      <a:round/>
                      <a:headEnd type="none" w="med" len="med"/>
                      <a:tailEnd type="none" w="med" len="med"/>
                    </a:lnL>
                  </a:tcPr>
                </a:tc>
                <a:tc>
                  <a:txBody>
                    <a:bodyPr/>
                    <a:lstStyle/>
                    <a:p>
                      <a:pPr algn="ctr"/>
                      <a:r>
                        <a:rPr lang="zh-TW" altLang="en-US" sz="3600" b="1" dirty="0"/>
                        <a:t>不用出門</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5"/>
                  </a:ext>
                </a:extLst>
              </a:tr>
              <a:tr h="631881">
                <a:tc>
                  <a:txBody>
                    <a:bodyPr/>
                    <a:lstStyle/>
                    <a:p>
                      <a:pPr algn="ctr"/>
                      <a:r>
                        <a:rPr lang="zh-TW" altLang="en-US" sz="3600" b="1" dirty="0"/>
                        <a:t>以身體受傷居多</a:t>
                      </a:r>
                    </a:p>
                  </a:txBody>
                  <a:tcPr anchor="ctr">
                    <a:lnL w="12700" cap="flat" cmpd="sng" algn="ctr">
                      <a:solidFill>
                        <a:schemeClr val="tx1"/>
                      </a:solidFill>
                      <a:prstDash val="solid"/>
                      <a:round/>
                      <a:headEnd type="none" w="med" len="med"/>
                      <a:tailEnd type="none" w="med" len="med"/>
                    </a:lnL>
                  </a:tcPr>
                </a:tc>
                <a:tc>
                  <a:txBody>
                    <a:bodyPr/>
                    <a:lstStyle/>
                    <a:p>
                      <a:pPr algn="l"/>
                      <a:r>
                        <a:rPr lang="zh-TW" altLang="en-US" sz="3200" b="1" dirty="0"/>
                        <a:t>心靈身體都可能受傷</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6"/>
                  </a:ext>
                </a:extLst>
              </a:tr>
              <a:tr h="787840">
                <a:tc>
                  <a:txBody>
                    <a:bodyPr/>
                    <a:lstStyle/>
                    <a:p>
                      <a:pPr algn="ctr"/>
                      <a:r>
                        <a:rPr lang="zh-TW" altLang="en-US" sz="3600" b="1" dirty="0"/>
                        <a:t>無預謀犯罪</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zh-TW" altLang="en-US" sz="3600" b="1" dirty="0"/>
                        <a:t>大多是預謀犯罪</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grpSp>
        <p:nvGrpSpPr>
          <p:cNvPr id="3" name="群組 2"/>
          <p:cNvGrpSpPr/>
          <p:nvPr/>
        </p:nvGrpSpPr>
        <p:grpSpPr>
          <a:xfrm>
            <a:off x="7975586" y="1568388"/>
            <a:ext cx="1012882" cy="4522007"/>
            <a:chOff x="7822705" y="1577015"/>
            <a:chExt cx="1012882" cy="4522007"/>
          </a:xfrm>
        </p:grpSpPr>
        <p:pic>
          <p:nvPicPr>
            <p:cNvPr id="29698" name="Picture 2" descr="https://upload.shejihz.com/2019/12/bca4cca2945001acdd892d494cc38178.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5233" t="12121" r="24301" b="16063"/>
            <a:stretch/>
          </p:blipFill>
          <p:spPr bwMode="auto">
            <a:xfrm rot="19967943">
              <a:off x="7928891" y="1577015"/>
              <a:ext cx="463767" cy="6599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pload.shejihz.com/2019/12/bca4cca2945001acdd892d494cc38178.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5233" t="12121" r="24301" b="16063"/>
            <a:stretch/>
          </p:blipFill>
          <p:spPr bwMode="auto">
            <a:xfrm rot="20415731">
              <a:off x="8312720" y="2289817"/>
              <a:ext cx="463767" cy="6599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pload.shejihz.com/2019/12/bca4cca2945001acdd892d494cc38178.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5233" t="12121" r="24301" b="16063"/>
            <a:stretch/>
          </p:blipFill>
          <p:spPr bwMode="auto">
            <a:xfrm rot="20280905">
              <a:off x="8004879" y="2874994"/>
              <a:ext cx="463767" cy="659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upload.shejihz.com/2019/12/bca4cca2945001acdd892d494cc38178.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233" t="12121" r="24301" b="16063"/>
            <a:stretch/>
          </p:blipFill>
          <p:spPr bwMode="auto">
            <a:xfrm rot="20415731">
              <a:off x="8063552" y="3645450"/>
              <a:ext cx="375172" cy="5338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upload.shejihz.com/2019/12/bca4cca2945001acdd892d494cc38178.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233" t="12121" r="24301" b="16063"/>
            <a:stretch/>
          </p:blipFill>
          <p:spPr bwMode="auto">
            <a:xfrm rot="20415731">
              <a:off x="7822705" y="4217022"/>
              <a:ext cx="375172" cy="533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upload.shejihz.com/2019/12/bca4cca2945001acdd892d494cc38178.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233" t="12121" r="24301" b="16063"/>
            <a:stretch/>
          </p:blipFill>
          <p:spPr bwMode="auto">
            <a:xfrm rot="20415731">
              <a:off x="8460415" y="4846256"/>
              <a:ext cx="375172" cy="5338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upload.shejihz.com/2019/12/bca4cca2945001acdd892d494cc38178.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233" t="12121" r="24301" b="16063"/>
            <a:stretch/>
          </p:blipFill>
          <p:spPr bwMode="auto">
            <a:xfrm rot="20415731">
              <a:off x="8322946" y="5565124"/>
              <a:ext cx="375172" cy="533898"/>
            </a:xfrm>
            <a:prstGeom prst="rect">
              <a:avLst/>
            </a:prstGeom>
            <a:noFill/>
            <a:extLst>
              <a:ext uri="{909E8E84-426E-40dd-AFC4-6F175D3DCCD1}">
                <a14:hiddenFill xmlns:a14="http://schemas.microsoft.com/office/drawing/2010/main">
                  <a:solidFill>
                    <a:srgbClr val="FFFFFF"/>
                  </a:solidFill>
                </a14:hiddenFill>
              </a:ext>
            </a:extLst>
          </p:spPr>
        </p:pic>
      </p:grpSp>
      <p:pic>
        <p:nvPicPr>
          <p:cNvPr id="29700" name="Picture 4" descr="https://tse2.mm.bing.net/th?id=OIP.gVlpX4uOyIEbNvJXTWMkoAAAAA&amp;pid=Api&amp;P=0"/>
          <p:cNvPicPr>
            <a:picLocks noChangeAspect="1" noChangeArrowheads="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127002" y="0"/>
            <a:ext cx="911274" cy="91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846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xmlns="" id="{2B591539-A5FA-9D83-72DD-F82127900319}"/>
              </a:ext>
            </a:extLst>
          </p:cNvPr>
          <p:cNvSpPr txBox="1"/>
          <p:nvPr/>
        </p:nvSpPr>
        <p:spPr>
          <a:xfrm>
            <a:off x="3398808" y="6168813"/>
            <a:ext cx="5840084" cy="246221"/>
          </a:xfrm>
          <a:prstGeom prst="rect">
            <a:avLst/>
          </a:prstGeom>
          <a:noFill/>
        </p:spPr>
        <p:txBody>
          <a:bodyPr wrap="square">
            <a:spAutoFit/>
          </a:bodyPr>
          <a:lstStyle/>
          <a:p>
            <a:r>
              <a:rPr lang="zh-TW" altLang="en-US" sz="1000" dirty="0">
                <a:solidFill>
                  <a:schemeClr val="bg1">
                    <a:lumMod val="75000"/>
                  </a:schemeClr>
                </a:solidFill>
              </a:rPr>
              <a:t>圖片來源：https://www.children.org.tw/uploads/images/private/23/files/________________________.pdf</a:t>
            </a:r>
          </a:p>
        </p:txBody>
      </p:sp>
      <p:pic>
        <p:nvPicPr>
          <p:cNvPr id="3" name="圖片 2">
            <a:extLst>
              <a:ext uri="{FF2B5EF4-FFF2-40B4-BE49-F238E27FC236}">
                <a16:creationId xmlns:a16="http://schemas.microsoft.com/office/drawing/2014/main" xmlns="" id="{F2F9E5DE-08C5-B953-EE58-74E868131852}"/>
              </a:ext>
            </a:extLst>
          </p:cNvPr>
          <p:cNvPicPr>
            <a:picLocks noChangeAspect="1"/>
          </p:cNvPicPr>
          <p:nvPr/>
        </p:nvPicPr>
        <p:blipFill>
          <a:blip r:embed="rId2"/>
          <a:stretch>
            <a:fillRect/>
          </a:stretch>
        </p:blipFill>
        <p:spPr>
          <a:xfrm>
            <a:off x="0" y="0"/>
            <a:ext cx="9134475" cy="6162675"/>
          </a:xfrm>
          <a:prstGeom prst="rect">
            <a:avLst/>
          </a:prstGeom>
        </p:spPr>
      </p:pic>
    </p:spTree>
    <p:extLst>
      <p:ext uri="{BB962C8B-B14F-4D97-AF65-F5344CB8AC3E}">
        <p14:creationId xmlns:p14="http://schemas.microsoft.com/office/powerpoint/2010/main" val="1448831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800" b="1" spc="-5" dirty="0">
                <a:solidFill>
                  <a:srgbClr val="FF6699"/>
                </a:solidFill>
                <a:latin typeface="Noto Sans CJK JP Medium"/>
                <a:cs typeface="Noto Sans CJK JP Medium"/>
              </a:rPr>
              <a:t>何謂數位性別暴力之定義說明</a:t>
            </a:r>
          </a:p>
        </p:txBody>
      </p:sp>
      <p:sp>
        <p:nvSpPr>
          <p:cNvPr id="3" name="內容版面配置區 2"/>
          <p:cNvSpPr>
            <a:spLocks noGrp="1"/>
          </p:cNvSpPr>
          <p:nvPr>
            <p:ph idx="1"/>
          </p:nvPr>
        </p:nvSpPr>
        <p:spPr/>
        <p:txBody>
          <a:bodyPr/>
          <a:lstStyle/>
          <a:p>
            <a:pPr marL="12700" marR="86995">
              <a:lnSpc>
                <a:spcPct val="100000"/>
              </a:lnSpc>
              <a:spcBef>
                <a:spcPts val="100"/>
              </a:spcBef>
            </a:pPr>
            <a:r>
              <a:rPr lang="zh-TW" altLang="en-US" spc="-5" dirty="0">
                <a:latin typeface="UKIJ CJK"/>
                <a:cs typeface="UKIJ CJK"/>
              </a:rPr>
              <a:t>指「透過網路或數位方式，基於性別之暴力行為。 </a:t>
            </a:r>
            <a:r>
              <a:rPr lang="zh-TW" altLang="en-US" dirty="0">
                <a:latin typeface="UKIJ CJK"/>
                <a:cs typeface="UKIJ CJK"/>
              </a:rPr>
              <a:t>即針對性別而施加他人之暴力或不成比例地影響 他人，包括身體、心理或性之傷害、痛苦、施加 </a:t>
            </a:r>
            <a:r>
              <a:rPr lang="zh-TW" altLang="en-US" spc="-5" dirty="0">
                <a:latin typeface="UKIJ CJK"/>
                <a:cs typeface="UKIJ CJK"/>
              </a:rPr>
              <a:t>威脅、壓制和剝奪其他行動自由等。」</a:t>
            </a:r>
            <a:endParaRPr lang="zh-TW" altLang="en-US" dirty="0">
              <a:latin typeface="UKIJ CJK"/>
              <a:cs typeface="UKIJ CJK"/>
            </a:endParaRPr>
          </a:p>
          <a:p>
            <a:pPr>
              <a:lnSpc>
                <a:spcPct val="100000"/>
              </a:lnSpc>
            </a:pPr>
            <a:endParaRPr lang="zh-TW" altLang="en-US" sz="2000" dirty="0">
              <a:latin typeface="UKIJ CJK"/>
              <a:cs typeface="UKIJ CJK"/>
            </a:endParaRPr>
          </a:p>
          <a:p>
            <a:pPr marL="12700">
              <a:lnSpc>
                <a:spcPct val="100000"/>
              </a:lnSpc>
            </a:pPr>
            <a:r>
              <a:rPr lang="zh-TW" altLang="en-US" spc="-5" dirty="0">
                <a:latin typeface="UKIJ CJK"/>
                <a:cs typeface="UKIJ CJK"/>
              </a:rPr>
              <a:t>（參</a:t>
            </a:r>
            <a:r>
              <a:rPr lang="zh-TW" altLang="en-US" dirty="0">
                <a:latin typeface="UKIJ CJK"/>
                <a:cs typeface="UKIJ CJK"/>
              </a:rPr>
              <a:t>酌</a:t>
            </a:r>
            <a:r>
              <a:rPr lang="zh-TW" altLang="en-US" spc="114" dirty="0">
                <a:latin typeface="UKIJ CJK"/>
                <a:cs typeface="UKIJ CJK"/>
              </a:rPr>
              <a:t> </a:t>
            </a:r>
            <a:r>
              <a:rPr lang="en-US" altLang="zh-TW" spc="240" dirty="0">
                <a:latin typeface="UKIJ CJK"/>
                <a:cs typeface="UKIJ CJK"/>
              </a:rPr>
              <a:t>CEDAW</a:t>
            </a:r>
            <a:r>
              <a:rPr lang="zh-TW" altLang="en-US" spc="114" dirty="0">
                <a:latin typeface="UKIJ CJK"/>
                <a:cs typeface="UKIJ CJK"/>
              </a:rPr>
              <a:t> </a:t>
            </a:r>
            <a:r>
              <a:rPr lang="zh-TW" altLang="en-US" spc="-5" dirty="0">
                <a:latin typeface="UKIJ CJK"/>
                <a:cs typeface="UKIJ CJK"/>
              </a:rPr>
              <a:t>一般性建議</a:t>
            </a:r>
            <a:r>
              <a:rPr lang="zh-TW" altLang="en-US" dirty="0">
                <a:latin typeface="UKIJ CJK"/>
                <a:cs typeface="UKIJ CJK"/>
              </a:rPr>
              <a:t>第</a:t>
            </a:r>
            <a:r>
              <a:rPr lang="zh-TW" altLang="en-US" spc="114" dirty="0">
                <a:latin typeface="UKIJ CJK"/>
                <a:cs typeface="UKIJ CJK"/>
              </a:rPr>
              <a:t> </a:t>
            </a:r>
            <a:r>
              <a:rPr lang="en-US" altLang="zh-TW" spc="125" dirty="0">
                <a:latin typeface="UKIJ CJK"/>
                <a:cs typeface="UKIJ CJK"/>
              </a:rPr>
              <a:t>19</a:t>
            </a:r>
            <a:r>
              <a:rPr lang="zh-TW" altLang="en-US" spc="105" dirty="0">
                <a:latin typeface="UKIJ CJK"/>
                <a:cs typeface="UKIJ CJK"/>
              </a:rPr>
              <a:t> </a:t>
            </a:r>
            <a:r>
              <a:rPr lang="zh-TW" altLang="en-US" spc="-5" dirty="0">
                <a:latin typeface="UKIJ CJK"/>
                <a:cs typeface="UKIJ CJK"/>
              </a:rPr>
              <a:t>號</a:t>
            </a:r>
            <a:r>
              <a:rPr lang="zh-TW" altLang="en-US" dirty="0">
                <a:latin typeface="UKIJ CJK"/>
                <a:cs typeface="UKIJ CJK"/>
              </a:rPr>
              <a:t>第</a:t>
            </a:r>
            <a:r>
              <a:rPr lang="zh-TW" altLang="en-US" spc="120" dirty="0">
                <a:latin typeface="UKIJ CJK"/>
                <a:cs typeface="UKIJ CJK"/>
              </a:rPr>
              <a:t> </a:t>
            </a:r>
            <a:r>
              <a:rPr lang="en-US" altLang="zh-TW" spc="125" dirty="0">
                <a:latin typeface="UKIJ CJK"/>
                <a:cs typeface="UKIJ CJK"/>
              </a:rPr>
              <a:t>6</a:t>
            </a:r>
            <a:r>
              <a:rPr lang="zh-TW" altLang="en-US" spc="100" dirty="0">
                <a:latin typeface="UKIJ CJK"/>
                <a:cs typeface="UKIJ CJK"/>
              </a:rPr>
              <a:t> </a:t>
            </a:r>
            <a:r>
              <a:rPr lang="zh-TW" altLang="en-US" spc="-5" dirty="0">
                <a:latin typeface="UKIJ CJK"/>
                <a:cs typeface="UKIJ CJK"/>
              </a:rPr>
              <a:t>段意旨）</a:t>
            </a:r>
            <a:endParaRPr lang="zh-TW" altLang="en-US" dirty="0">
              <a:latin typeface="UKIJ CJK"/>
              <a:cs typeface="UKIJ CJK"/>
            </a:endParaRPr>
          </a:p>
        </p:txBody>
      </p:sp>
    </p:spTree>
    <p:extLst>
      <p:ext uri="{BB962C8B-B14F-4D97-AF65-F5344CB8AC3E}">
        <p14:creationId xmlns:p14="http://schemas.microsoft.com/office/powerpoint/2010/main" val="539848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35F5378-79F1-CC62-726A-C04764E94733}"/>
              </a:ext>
            </a:extLst>
          </p:cNvPr>
          <p:cNvSpPr>
            <a:spLocks noGrp="1"/>
          </p:cNvSpPr>
          <p:nvPr>
            <p:ph type="title"/>
          </p:nvPr>
        </p:nvSpPr>
        <p:spPr>
          <a:xfrm>
            <a:off x="269823" y="0"/>
            <a:ext cx="8604354" cy="1066436"/>
          </a:xfrm>
        </p:spPr>
        <p:txBody>
          <a:bodyPr/>
          <a:lstStyle/>
          <a:p>
            <a:pPr algn="ctr"/>
            <a:r>
              <a:rPr lang="zh-TW" altLang="en-US" dirty="0">
                <a:solidFill>
                  <a:srgbClr val="FF0000"/>
                </a:solidFill>
              </a:rPr>
              <a:t>網路危機</a:t>
            </a:r>
            <a:r>
              <a:rPr lang="en-US" altLang="zh-TW" dirty="0" err="1">
                <a:solidFill>
                  <a:srgbClr val="FF0000"/>
                </a:solidFill>
              </a:rPr>
              <a:t>No.1</a:t>
            </a:r>
            <a:r>
              <a:rPr lang="en-US" altLang="zh-TW" dirty="0">
                <a:solidFill>
                  <a:srgbClr val="FF0000"/>
                </a:solidFill>
              </a:rPr>
              <a:t>【</a:t>
            </a:r>
            <a:r>
              <a:rPr lang="zh-TW" altLang="en-US" dirty="0">
                <a:solidFill>
                  <a:srgbClr val="FF0000"/>
                </a:solidFill>
              </a:rPr>
              <a:t>兒少性剝削</a:t>
            </a:r>
            <a:r>
              <a:rPr lang="en-US" altLang="zh-TW" dirty="0">
                <a:solidFill>
                  <a:srgbClr val="FF0000"/>
                </a:solidFill>
              </a:rPr>
              <a:t>】</a:t>
            </a:r>
            <a:endParaRPr lang="zh-TW" altLang="en-US" dirty="0">
              <a:solidFill>
                <a:srgbClr val="FF0000"/>
              </a:solidFill>
            </a:endParaRPr>
          </a:p>
        </p:txBody>
      </p:sp>
      <p:sp>
        <p:nvSpPr>
          <p:cNvPr id="5" name="矩形 4">
            <a:extLst>
              <a:ext uri="{FF2B5EF4-FFF2-40B4-BE49-F238E27FC236}">
                <a16:creationId xmlns:a16="http://schemas.microsoft.com/office/drawing/2014/main" xmlns="" id="{5397B077-DDAF-C96F-E414-644812C8D412}"/>
              </a:ext>
            </a:extLst>
          </p:cNvPr>
          <p:cNvSpPr/>
          <p:nvPr/>
        </p:nvSpPr>
        <p:spPr>
          <a:xfrm>
            <a:off x="4317167" y="6019319"/>
            <a:ext cx="4572000" cy="246221"/>
          </a:xfrm>
          <a:prstGeom prst="rect">
            <a:avLst/>
          </a:prstGeom>
        </p:spPr>
        <p:txBody>
          <a:bodyPr>
            <a:spAutoFit/>
          </a:bodyPr>
          <a:lstStyle/>
          <a:p>
            <a:pPr algn="r"/>
            <a:r>
              <a:rPr lang="zh-TW" altLang="en-US" sz="1000" dirty="0">
                <a:solidFill>
                  <a:schemeClr val="bg1">
                    <a:lumMod val="75000"/>
                  </a:schemeClr>
                </a:solidFill>
              </a:rPr>
              <a:t>影片：</a:t>
            </a:r>
            <a:r>
              <a:rPr lang="en-US" altLang="zh-TW" sz="1000" dirty="0">
                <a:solidFill>
                  <a:schemeClr val="bg1">
                    <a:lumMod val="75000"/>
                  </a:schemeClr>
                </a:solidFill>
              </a:rPr>
              <a:t>https://</a:t>
            </a:r>
            <a:r>
              <a:rPr lang="en-US" altLang="zh-TW" sz="1000" dirty="0" err="1">
                <a:solidFill>
                  <a:schemeClr val="bg1">
                    <a:lumMod val="75000"/>
                  </a:schemeClr>
                </a:solidFill>
              </a:rPr>
              <a:t>www.youtube.com</a:t>
            </a:r>
            <a:r>
              <a:rPr lang="en-US" altLang="zh-TW" sz="1000" dirty="0">
                <a:solidFill>
                  <a:schemeClr val="bg1">
                    <a:lumMod val="75000"/>
                  </a:schemeClr>
                </a:solidFill>
              </a:rPr>
              <a:t>/</a:t>
            </a:r>
            <a:r>
              <a:rPr lang="en-US" altLang="zh-TW" sz="1000" dirty="0" err="1">
                <a:solidFill>
                  <a:schemeClr val="bg1">
                    <a:lumMod val="75000"/>
                  </a:schemeClr>
                </a:solidFill>
              </a:rPr>
              <a:t>watch?v</a:t>
            </a:r>
            <a:r>
              <a:rPr lang="en-US" altLang="zh-TW" sz="1000" dirty="0">
                <a:solidFill>
                  <a:schemeClr val="bg1">
                    <a:lumMod val="75000"/>
                  </a:schemeClr>
                </a:solidFill>
              </a:rPr>
              <a:t>=</a:t>
            </a:r>
            <a:r>
              <a:rPr lang="en-US" altLang="zh-TW" sz="1000" dirty="0" err="1">
                <a:solidFill>
                  <a:schemeClr val="bg1">
                    <a:lumMod val="75000"/>
                  </a:schemeClr>
                </a:solidFill>
              </a:rPr>
              <a:t>MCj79V54s9U</a:t>
            </a:r>
            <a:endParaRPr lang="zh-TW" altLang="en-US" sz="1000" dirty="0">
              <a:solidFill>
                <a:schemeClr val="bg1">
                  <a:lumMod val="75000"/>
                </a:schemeClr>
              </a:solidFill>
            </a:endParaRPr>
          </a:p>
        </p:txBody>
      </p:sp>
      <p:pic>
        <p:nvPicPr>
          <p:cNvPr id="7" name="Picture 2">
            <a:extLst>
              <a:ext uri="{FF2B5EF4-FFF2-40B4-BE49-F238E27FC236}">
                <a16:creationId xmlns:a16="http://schemas.microsoft.com/office/drawing/2014/main" xmlns="" id="{BFCF2285-6670-9791-B57C-9AA7E6D66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3411"/>
            <a:ext cx="9144000" cy="5874589"/>
          </a:xfrm>
          <a:prstGeom prst="rect">
            <a:avLst/>
          </a:prstGeom>
          <a:gradFill>
            <a:gsLst>
              <a:gs pos="0">
                <a:schemeClr val="accent1">
                  <a:tint val="66000"/>
                  <a:satMod val="160000"/>
                  <a:alpha val="50000"/>
                </a:schemeClr>
              </a:gs>
              <a:gs pos="50000">
                <a:schemeClr val="accent1">
                  <a:tint val="44500"/>
                  <a:satMod val="160000"/>
                </a:schemeClr>
              </a:gs>
              <a:gs pos="100000">
                <a:schemeClr val="accent1">
                  <a:tint val="23500"/>
                  <a:satMod val="160000"/>
                </a:schemeClr>
              </a:gs>
            </a:gsLst>
            <a:lin ang="5400000" scaled="0"/>
          </a:gradFill>
          <a:ln>
            <a:noFill/>
          </a:ln>
          <a:effectLst/>
        </p:spPr>
      </p:pic>
      <p:sp>
        <p:nvSpPr>
          <p:cNvPr id="8" name="矩形 7">
            <a:extLst>
              <a:ext uri="{FF2B5EF4-FFF2-40B4-BE49-F238E27FC236}">
                <a16:creationId xmlns:a16="http://schemas.microsoft.com/office/drawing/2014/main" xmlns="" id="{B3CDE8B1-1E1F-C386-588B-52354E548F8C}"/>
              </a:ext>
            </a:extLst>
          </p:cNvPr>
          <p:cNvSpPr/>
          <p:nvPr/>
        </p:nvSpPr>
        <p:spPr>
          <a:xfrm>
            <a:off x="4016916" y="6181601"/>
            <a:ext cx="4872251" cy="246221"/>
          </a:xfrm>
          <a:prstGeom prst="rect">
            <a:avLst/>
          </a:prstGeom>
        </p:spPr>
        <p:txBody>
          <a:bodyPr wrap="square">
            <a:spAutoFit/>
          </a:bodyPr>
          <a:lstStyle/>
          <a:p>
            <a:pPr algn="r"/>
            <a:r>
              <a:rPr lang="zh-TW" altLang="en-US" sz="1000" dirty="0">
                <a:solidFill>
                  <a:schemeClr val="bg1">
                    <a:lumMod val="65000"/>
                  </a:schemeClr>
                </a:solidFill>
              </a:rPr>
              <a:t>圖片：</a:t>
            </a:r>
            <a:r>
              <a:rPr lang="en-US" altLang="zh-TW" sz="1000" dirty="0">
                <a:solidFill>
                  <a:schemeClr val="bg1">
                    <a:lumMod val="65000"/>
                  </a:schemeClr>
                </a:solidFill>
              </a:rPr>
              <a:t>https://</a:t>
            </a:r>
            <a:r>
              <a:rPr lang="en-US" altLang="zh-TW" sz="1000" dirty="0" err="1">
                <a:solidFill>
                  <a:schemeClr val="bg1">
                    <a:lumMod val="65000"/>
                  </a:schemeClr>
                </a:solidFill>
              </a:rPr>
              <a:t>www.parenting.com.tw</a:t>
            </a:r>
            <a:r>
              <a:rPr lang="en-US" altLang="zh-TW" sz="1000" dirty="0">
                <a:solidFill>
                  <a:schemeClr val="bg1">
                    <a:lumMod val="65000"/>
                  </a:schemeClr>
                </a:solidFill>
              </a:rPr>
              <a:t>/article/5086853</a:t>
            </a:r>
            <a:endParaRPr lang="zh-TW" altLang="en-US" sz="1000" dirty="0">
              <a:solidFill>
                <a:schemeClr val="bg1">
                  <a:lumMod val="65000"/>
                </a:schemeClr>
              </a:solidFill>
            </a:endParaRPr>
          </a:p>
        </p:txBody>
      </p:sp>
    </p:spTree>
    <p:extLst>
      <p:ext uri="{BB962C8B-B14F-4D97-AF65-F5344CB8AC3E}">
        <p14:creationId xmlns:p14="http://schemas.microsoft.com/office/powerpoint/2010/main" val="1414835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p:cNvGrpSpPr/>
          <p:nvPr/>
        </p:nvGrpSpPr>
        <p:grpSpPr>
          <a:xfrm>
            <a:off x="117260" y="1020780"/>
            <a:ext cx="8885207" cy="5029223"/>
            <a:chOff x="465826" y="1242203"/>
            <a:chExt cx="8130397" cy="5029223"/>
          </a:xfrm>
        </p:grpSpPr>
        <p:sp>
          <p:nvSpPr>
            <p:cNvPr id="4" name="圓角矩形 3"/>
            <p:cNvSpPr/>
            <p:nvPr/>
          </p:nvSpPr>
          <p:spPr>
            <a:xfrm>
              <a:off x="465826" y="1242204"/>
              <a:ext cx="2444752" cy="1595769"/>
            </a:xfrm>
            <a:prstGeom prst="roundRect">
              <a:avLst/>
            </a:prstGeom>
            <a:solidFill>
              <a:srgbClr val="E30A66"/>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TW" altLang="en-US" sz="2800" b="1" u="sng" dirty="0">
                  <a:effectLst>
                    <a:outerShdw blurRad="38100" dist="38100" dir="2700000" algn="tl">
                      <a:srgbClr val="000000">
                        <a:alpha val="43137"/>
                      </a:srgbClr>
                    </a:outerShdw>
                  </a:effectLst>
                  <a:latin typeface="微軟正黑體" pitchFamily="34" charset="-120"/>
                  <a:ea typeface="微軟正黑體" pitchFamily="34" charset="-120"/>
                </a:rPr>
                <a:t>假身份</a:t>
              </a:r>
              <a:endParaRPr lang="en-US" altLang="zh-TW" sz="2800" b="1" u="sng" dirty="0">
                <a:effectLst>
                  <a:outerShdw blurRad="38100" dist="38100" dir="2700000" algn="tl">
                    <a:srgbClr val="000000">
                      <a:alpha val="43137"/>
                    </a:srgbClr>
                  </a:outerShdw>
                </a:effectLst>
                <a:latin typeface="微軟正黑體" pitchFamily="34" charset="-120"/>
                <a:ea typeface="微軟正黑體" pitchFamily="34" charset="-120"/>
              </a:endParaRPr>
            </a:p>
            <a:p>
              <a:pPr algn="ctr">
                <a:spcAft>
                  <a:spcPts val="1200"/>
                </a:spcAft>
              </a:pPr>
              <a:r>
                <a:rPr lang="zh-TW" altLang="en-US" sz="2800" b="1" u="sng" dirty="0">
                  <a:effectLst>
                    <a:outerShdw blurRad="38100" dist="38100" dir="2700000" algn="tl">
                      <a:srgbClr val="000000">
                        <a:alpha val="43137"/>
                      </a:srgbClr>
                    </a:outerShdw>
                  </a:effectLst>
                  <a:latin typeface="微軟正黑體" pitchFamily="34" charset="-120"/>
                  <a:ea typeface="微軟正黑體" pitchFamily="34" charset="-120"/>
                </a:rPr>
                <a:t>真騙心</a:t>
              </a:r>
              <a:endParaRPr lang="en-US" altLang="zh-TW" sz="2800" b="1" u="sng" dirty="0">
                <a:effectLst>
                  <a:outerShdw blurRad="38100" dist="38100" dir="2700000" algn="tl">
                    <a:srgbClr val="000000">
                      <a:alpha val="43137"/>
                    </a:srgbClr>
                  </a:outerShdw>
                </a:effectLst>
                <a:latin typeface="微軟正黑體" pitchFamily="34" charset="-120"/>
                <a:ea typeface="微軟正黑體" pitchFamily="34" charset="-120"/>
              </a:endParaRPr>
            </a:p>
            <a:p>
              <a:pPr algn="ctr"/>
              <a:r>
                <a:rPr lang="zh-TW" altLang="en-US" sz="2000" b="1" dirty="0">
                  <a:solidFill>
                    <a:srgbClr val="FFFF00"/>
                  </a:solidFill>
                  <a:latin typeface="微軟正黑體" pitchFamily="34" charset="-120"/>
                  <a:ea typeface="微軟正黑體" pitchFamily="34" charset="-120"/>
                </a:rPr>
                <a:t>以假照片高顏</a:t>
              </a:r>
              <a:endParaRPr lang="en-US" altLang="zh-TW" sz="2000" b="1" dirty="0">
                <a:solidFill>
                  <a:srgbClr val="FFFF00"/>
                </a:solidFill>
                <a:latin typeface="微軟正黑體" pitchFamily="34" charset="-120"/>
                <a:ea typeface="微軟正黑體" pitchFamily="34" charset="-120"/>
              </a:endParaRPr>
            </a:p>
            <a:p>
              <a:pPr algn="ctr"/>
              <a:r>
                <a:rPr lang="zh-TW" altLang="en-US" sz="2000" b="1" dirty="0">
                  <a:solidFill>
                    <a:srgbClr val="FFFF00"/>
                  </a:solidFill>
                  <a:latin typeface="微軟正黑體" pitchFamily="34" charset="-120"/>
                  <a:ea typeface="微軟正黑體" pitchFamily="34" charset="-120"/>
                </a:rPr>
                <a:t>值取信被害人</a:t>
              </a:r>
            </a:p>
          </p:txBody>
        </p:sp>
        <p:sp>
          <p:nvSpPr>
            <p:cNvPr id="5" name="圓角矩形 4"/>
            <p:cNvSpPr/>
            <p:nvPr/>
          </p:nvSpPr>
          <p:spPr>
            <a:xfrm>
              <a:off x="3289872" y="1242204"/>
              <a:ext cx="2444752" cy="1595769"/>
            </a:xfrm>
            <a:prstGeom prst="roundRect">
              <a:avLst/>
            </a:prstGeom>
            <a:solidFill>
              <a:srgbClr val="E30A66"/>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r>
                <a:rPr lang="zh-TW" altLang="en-US" sz="2800" b="1" u="sng" dirty="0">
                  <a:effectLst>
                    <a:outerShdw blurRad="38100" dist="38100" dir="2700000" algn="tl">
                      <a:srgbClr val="000000">
                        <a:alpha val="43137"/>
                      </a:srgbClr>
                    </a:outerShdw>
                  </a:effectLst>
                  <a:latin typeface="微軟正黑體" pitchFamily="34" charset="-120"/>
                  <a:ea typeface="微軟正黑體" pitchFamily="34" charset="-120"/>
                </a:rPr>
                <a:t>安心遊說</a:t>
              </a:r>
              <a:endParaRPr lang="en-US" altLang="zh-TW" sz="2800" b="1" u="sng" dirty="0">
                <a:effectLst>
                  <a:outerShdw blurRad="38100" dist="38100" dir="2700000" algn="tl">
                    <a:srgbClr val="000000">
                      <a:alpha val="43137"/>
                    </a:srgbClr>
                  </a:outerShdw>
                </a:effectLst>
                <a:latin typeface="微軟正黑體" pitchFamily="34" charset="-120"/>
                <a:ea typeface="微軟正黑體" pitchFamily="34" charset="-120"/>
              </a:endParaRPr>
            </a:p>
            <a:p>
              <a:pPr algn="ctr"/>
              <a:r>
                <a:rPr lang="zh-TW" altLang="en-US" sz="2000" b="1" dirty="0">
                  <a:solidFill>
                    <a:srgbClr val="FFFF00"/>
                  </a:solidFill>
                  <a:latin typeface="微軟正黑體" pitchFamily="34" charset="-120"/>
                  <a:ea typeface="微軟正黑體" pitchFamily="34" charset="-120"/>
                </a:rPr>
                <a:t>老公才不會隨便把老婆給別人看</a:t>
              </a:r>
            </a:p>
          </p:txBody>
        </p:sp>
        <p:sp>
          <p:nvSpPr>
            <p:cNvPr id="6" name="圓角矩形 5"/>
            <p:cNvSpPr/>
            <p:nvPr/>
          </p:nvSpPr>
          <p:spPr>
            <a:xfrm>
              <a:off x="6151471" y="1242203"/>
              <a:ext cx="2444752" cy="1595769"/>
            </a:xfrm>
            <a:prstGeom prst="roundRect">
              <a:avLst/>
            </a:prstGeom>
            <a:solidFill>
              <a:srgbClr val="E30A66"/>
            </a:solidFill>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ctr">
                <a:spcAft>
                  <a:spcPts val="1200"/>
                </a:spcAft>
              </a:pPr>
              <a:r>
                <a:rPr lang="zh-TW" altLang="en-US" sz="2800" b="1" u="sng" dirty="0">
                  <a:effectLst>
                    <a:outerShdw blurRad="38100" dist="38100" dir="2700000" algn="tl">
                      <a:srgbClr val="000000">
                        <a:alpha val="43137"/>
                      </a:srgbClr>
                    </a:outerShdw>
                  </a:effectLst>
                  <a:latin typeface="微軟正黑體" pitchFamily="34" charset="-120"/>
                  <a:ea typeface="微軟正黑體" pitchFamily="34" charset="-120"/>
                </a:rPr>
                <a:t>投桃報李</a:t>
              </a:r>
              <a:endParaRPr lang="en-US" altLang="zh-TW" sz="2800" b="1" u="sng" dirty="0">
                <a:effectLst>
                  <a:outerShdw blurRad="38100" dist="38100" dir="2700000" algn="tl">
                    <a:srgbClr val="000000">
                      <a:alpha val="43137"/>
                    </a:srgbClr>
                  </a:outerShdw>
                </a:effectLst>
                <a:latin typeface="微軟正黑體" pitchFamily="34" charset="-120"/>
                <a:ea typeface="微軟正黑體" pitchFamily="34" charset="-120"/>
              </a:endParaRPr>
            </a:p>
            <a:p>
              <a:pPr algn="ctr"/>
              <a:r>
                <a:rPr lang="zh-TW" altLang="en-US" sz="2000" b="1" dirty="0">
                  <a:solidFill>
                    <a:srgbClr val="FFFF00"/>
                  </a:solidFill>
                  <a:latin typeface="微軟正黑體" pitchFamily="34" charset="-120"/>
                  <a:ea typeface="微軟正黑體" pitchFamily="34" charset="-120"/>
                </a:rPr>
                <a:t>我先給你看我的裸照，你再給我看你的</a:t>
              </a:r>
            </a:p>
          </p:txBody>
        </p:sp>
        <p:sp>
          <p:nvSpPr>
            <p:cNvPr id="7" name="圓角矩形 6"/>
            <p:cNvSpPr/>
            <p:nvPr/>
          </p:nvSpPr>
          <p:spPr>
            <a:xfrm>
              <a:off x="465826" y="2961097"/>
              <a:ext cx="2444752" cy="1595769"/>
            </a:xfrm>
            <a:prstGeom prst="roundRect">
              <a:avLst/>
            </a:prstGeom>
            <a:solidFill>
              <a:srgbClr val="E30A66"/>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r>
                <a:rPr lang="zh-TW" altLang="en-US" sz="2800" b="1" u="sng" dirty="0">
                  <a:effectLst>
                    <a:outerShdw blurRad="38100" dist="38100" dir="2700000" algn="tl">
                      <a:srgbClr val="000000">
                        <a:alpha val="43137"/>
                      </a:srgbClr>
                    </a:outerShdw>
                  </a:effectLst>
                  <a:latin typeface="微軟正黑體" pitchFamily="34" charset="-120"/>
                  <a:ea typeface="微軟正黑體" pitchFamily="34" charset="-120"/>
                </a:rPr>
                <a:t>灌迷湯</a:t>
              </a:r>
              <a:endParaRPr lang="en-US" altLang="zh-TW" sz="2800" b="1" u="sng" dirty="0">
                <a:effectLst>
                  <a:outerShdw blurRad="38100" dist="38100" dir="2700000" algn="tl">
                    <a:srgbClr val="000000">
                      <a:alpha val="43137"/>
                    </a:srgbClr>
                  </a:outerShdw>
                </a:effectLst>
                <a:latin typeface="微軟正黑體" pitchFamily="34" charset="-120"/>
                <a:ea typeface="微軟正黑體" pitchFamily="34" charset="-120"/>
              </a:endParaRPr>
            </a:p>
            <a:p>
              <a:pPr algn="ctr"/>
              <a:r>
                <a:rPr lang="zh-TW" altLang="en-US" sz="2000" b="1" dirty="0">
                  <a:solidFill>
                    <a:srgbClr val="FFFF00"/>
                  </a:solidFill>
                  <a:latin typeface="微軟正黑體" pitchFamily="34" charset="-120"/>
                  <a:ea typeface="微軟正黑體" pitchFamily="34" charset="-120"/>
                </a:rPr>
                <a:t>我最喜歡你這種肉肉</a:t>
              </a:r>
              <a:r>
                <a:rPr lang="en-US" altLang="zh-TW" sz="2000" b="1" dirty="0">
                  <a:solidFill>
                    <a:srgbClr val="FFFF00"/>
                  </a:solidFill>
                  <a:latin typeface="微軟正黑體" pitchFamily="34" charset="-120"/>
                  <a:ea typeface="微軟正黑體" pitchFamily="34" charset="-120"/>
                </a:rPr>
                <a:t>/</a:t>
              </a:r>
              <a:r>
                <a:rPr lang="zh-TW" altLang="en-US" sz="2000" b="1" dirty="0">
                  <a:solidFill>
                    <a:srgbClr val="FFFF00"/>
                  </a:solidFill>
                  <a:latin typeface="微軟正黑體" pitchFamily="34" charset="-120"/>
                  <a:ea typeface="微軟正黑體" pitchFamily="34" charset="-120"/>
                </a:rPr>
                <a:t>優點的女生</a:t>
              </a:r>
            </a:p>
          </p:txBody>
        </p:sp>
        <p:sp>
          <p:nvSpPr>
            <p:cNvPr id="8" name="圓角矩形 7"/>
            <p:cNvSpPr/>
            <p:nvPr/>
          </p:nvSpPr>
          <p:spPr>
            <a:xfrm>
              <a:off x="465826" y="4675657"/>
              <a:ext cx="2444752" cy="1595769"/>
            </a:xfrm>
            <a:prstGeom prst="roundRect">
              <a:avLst/>
            </a:prstGeom>
            <a:solidFill>
              <a:srgbClr val="E30A66"/>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r>
                <a:rPr lang="zh-TW" altLang="en-US" sz="2800" b="1" u="sng" dirty="0">
                  <a:effectLst>
                    <a:outerShdw blurRad="38100" dist="38100" dir="2700000" algn="tl">
                      <a:srgbClr val="000000">
                        <a:alpha val="43137"/>
                      </a:srgbClr>
                    </a:outerShdw>
                  </a:effectLst>
                  <a:latin typeface="微軟正黑體" pitchFamily="34" charset="-120"/>
                  <a:ea typeface="微軟正黑體" pitchFamily="34" charset="-120"/>
                </a:rPr>
                <a:t>溫水煮獵物</a:t>
              </a:r>
              <a:endParaRPr lang="en-US" altLang="zh-TW" sz="2800" b="1" u="sng" dirty="0">
                <a:effectLst>
                  <a:outerShdw blurRad="38100" dist="38100" dir="2700000" algn="tl">
                    <a:srgbClr val="000000">
                      <a:alpha val="43137"/>
                    </a:srgbClr>
                  </a:outerShdw>
                </a:effectLst>
                <a:latin typeface="微軟正黑體" pitchFamily="34" charset="-120"/>
                <a:ea typeface="微軟正黑體" pitchFamily="34" charset="-120"/>
              </a:endParaRPr>
            </a:p>
            <a:p>
              <a:pPr algn="ctr"/>
              <a:r>
                <a:rPr lang="zh-TW" altLang="en-US" sz="2000" b="1" dirty="0">
                  <a:solidFill>
                    <a:srgbClr val="FFFF00"/>
                  </a:solidFill>
                  <a:latin typeface="微軟正黑體" pitchFamily="34" charset="-120"/>
                  <a:ea typeface="微軟正黑體" pitchFamily="34" charset="-120"/>
                </a:rPr>
                <a:t>透過遊戲</a:t>
              </a:r>
              <a:r>
                <a:rPr lang="en-US" altLang="zh-TW" sz="2000" b="1" dirty="0">
                  <a:solidFill>
                    <a:srgbClr val="FFFF00"/>
                  </a:solidFill>
                  <a:latin typeface="微軟正黑體" pitchFamily="34" charset="-120"/>
                  <a:ea typeface="微軟正黑體" pitchFamily="34" charset="-120"/>
                </a:rPr>
                <a:t>/</a:t>
              </a:r>
              <a:r>
                <a:rPr lang="zh-TW" altLang="en-US" sz="2000" b="1" dirty="0">
                  <a:solidFill>
                    <a:srgbClr val="FFFF00"/>
                  </a:solidFill>
                  <a:latin typeface="微軟正黑體" pitchFamily="34" charset="-120"/>
                  <a:ea typeface="微軟正黑體" pitchFamily="34" charset="-120"/>
                </a:rPr>
                <a:t>日常關心讓人慢慢卸下心防</a:t>
              </a:r>
            </a:p>
          </p:txBody>
        </p:sp>
        <p:sp>
          <p:nvSpPr>
            <p:cNvPr id="9" name="圓角矩形 8"/>
            <p:cNvSpPr/>
            <p:nvPr/>
          </p:nvSpPr>
          <p:spPr>
            <a:xfrm>
              <a:off x="3289872" y="2970122"/>
              <a:ext cx="2444752" cy="1595769"/>
            </a:xfrm>
            <a:prstGeom prst="roundRect">
              <a:avLst/>
            </a:prstGeom>
            <a:solidFill>
              <a:srgbClr val="E30A66"/>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r>
                <a:rPr lang="zh-TW" altLang="en-US" sz="2800" b="1" u="sng" dirty="0">
                  <a:effectLst>
                    <a:outerShdw blurRad="38100" dist="38100" dir="2700000" algn="tl">
                      <a:srgbClr val="000000">
                        <a:alpha val="43137"/>
                      </a:srgbClr>
                    </a:outerShdw>
                  </a:effectLst>
                  <a:latin typeface="微軟正黑體" pitchFamily="34" charset="-120"/>
                  <a:ea typeface="微軟正黑體" pitchFamily="34" charset="-120"/>
                </a:rPr>
                <a:t>情感勒索</a:t>
              </a:r>
              <a:endParaRPr lang="en-US" altLang="zh-TW" sz="2800" b="1" u="sng" dirty="0">
                <a:effectLst>
                  <a:outerShdw blurRad="38100" dist="38100" dir="2700000" algn="tl">
                    <a:srgbClr val="000000">
                      <a:alpha val="43137"/>
                    </a:srgbClr>
                  </a:outerShdw>
                </a:effectLst>
                <a:latin typeface="微軟正黑體" pitchFamily="34" charset="-120"/>
                <a:ea typeface="微軟正黑體" pitchFamily="34" charset="-120"/>
              </a:endParaRPr>
            </a:p>
            <a:p>
              <a:pPr algn="ctr"/>
              <a:r>
                <a:rPr lang="zh-TW" altLang="en-US" sz="2000" b="1" dirty="0">
                  <a:solidFill>
                    <a:srgbClr val="FFFF00"/>
                  </a:solidFill>
                  <a:latin typeface="微軟正黑體" pitchFamily="34" charset="-120"/>
                  <a:ea typeface="微軟正黑體" pitchFamily="34" charset="-120"/>
                </a:rPr>
                <a:t>你不給我，就代表你不愛我，分手吧</a:t>
              </a:r>
            </a:p>
          </p:txBody>
        </p:sp>
        <p:sp>
          <p:nvSpPr>
            <p:cNvPr id="10" name="圓角矩形 9"/>
            <p:cNvSpPr/>
            <p:nvPr/>
          </p:nvSpPr>
          <p:spPr>
            <a:xfrm>
              <a:off x="3289872" y="4675656"/>
              <a:ext cx="2444752" cy="1595769"/>
            </a:xfrm>
            <a:prstGeom prst="roundRect">
              <a:avLst/>
            </a:prstGeom>
            <a:solidFill>
              <a:srgbClr val="E30A66"/>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r>
                <a:rPr lang="zh-TW" altLang="en-US" sz="2800" b="1" u="sng" dirty="0">
                  <a:effectLst>
                    <a:outerShdw blurRad="38100" dist="38100" dir="2700000" algn="tl">
                      <a:srgbClr val="000000">
                        <a:alpha val="43137"/>
                      </a:srgbClr>
                    </a:outerShdw>
                  </a:effectLst>
                  <a:latin typeface="微軟正黑體" pitchFamily="34" charset="-120"/>
                  <a:ea typeface="微軟正黑體" pitchFamily="34" charset="-120"/>
                </a:rPr>
                <a:t>威脅恐嚇手法</a:t>
              </a:r>
              <a:endParaRPr lang="en-US" altLang="zh-TW" sz="2800" b="1" u="sng" dirty="0">
                <a:effectLst>
                  <a:outerShdw blurRad="38100" dist="38100" dir="2700000" algn="tl">
                    <a:srgbClr val="000000">
                      <a:alpha val="43137"/>
                    </a:srgbClr>
                  </a:outerShdw>
                </a:effectLst>
                <a:latin typeface="微軟正黑體" pitchFamily="34" charset="-120"/>
                <a:ea typeface="微軟正黑體" pitchFamily="34" charset="-120"/>
              </a:endParaRPr>
            </a:p>
            <a:p>
              <a:pPr algn="ctr"/>
              <a:r>
                <a:rPr lang="zh-TW" altLang="en-US" sz="2000" b="1" dirty="0">
                  <a:solidFill>
                    <a:srgbClr val="FFFF00"/>
                  </a:solidFill>
                  <a:latin typeface="微軟正黑體" pitchFamily="34" charset="-120"/>
                  <a:ea typeface="微軟正黑體" pitchFamily="34" charset="-120"/>
                </a:rPr>
                <a:t>你不給我，我就去你家</a:t>
              </a:r>
              <a:r>
                <a:rPr lang="en-US" altLang="zh-TW" sz="2000" b="1" dirty="0">
                  <a:solidFill>
                    <a:srgbClr val="FFFF00"/>
                  </a:solidFill>
                  <a:latin typeface="微軟正黑體" pitchFamily="34" charset="-120"/>
                  <a:ea typeface="微軟正黑體" pitchFamily="34" charset="-120"/>
                </a:rPr>
                <a:t>/</a:t>
              </a:r>
              <a:r>
                <a:rPr lang="zh-TW" altLang="en-US" sz="2000" b="1" dirty="0">
                  <a:solidFill>
                    <a:srgbClr val="FFFF00"/>
                  </a:solidFill>
                  <a:latin typeface="微軟正黑體" pitchFamily="34" charset="-120"/>
                  <a:ea typeface="微軟正黑體" pitchFamily="34" charset="-120"/>
                </a:rPr>
                <a:t>學校找你、或跟你家長說你蹺課</a:t>
              </a:r>
            </a:p>
          </p:txBody>
        </p:sp>
        <p:sp>
          <p:nvSpPr>
            <p:cNvPr id="11" name="圓角矩形 10"/>
            <p:cNvSpPr/>
            <p:nvPr/>
          </p:nvSpPr>
          <p:spPr>
            <a:xfrm>
              <a:off x="6151471" y="2970122"/>
              <a:ext cx="2444752" cy="1595769"/>
            </a:xfrm>
            <a:prstGeom prst="roundRect">
              <a:avLst/>
            </a:prstGeom>
            <a:solidFill>
              <a:srgbClr val="E30A66"/>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r>
                <a:rPr lang="zh-TW" altLang="en-US" sz="2800" b="1" u="sng" dirty="0">
                  <a:effectLst>
                    <a:outerShdw blurRad="38100" dist="38100" dir="2700000" algn="tl">
                      <a:srgbClr val="000000">
                        <a:alpha val="43137"/>
                      </a:srgbClr>
                    </a:outerShdw>
                  </a:effectLst>
                  <a:latin typeface="微軟正黑體" pitchFamily="34" charset="-120"/>
                  <a:ea typeface="微軟正黑體" pitchFamily="34" charset="-120"/>
                </a:rPr>
                <a:t>限時消失</a:t>
              </a:r>
              <a:endParaRPr lang="en-US" altLang="zh-TW" sz="2800" b="1" u="sng" dirty="0">
                <a:effectLst>
                  <a:outerShdw blurRad="38100" dist="38100" dir="2700000" algn="tl">
                    <a:srgbClr val="000000">
                      <a:alpha val="43137"/>
                    </a:srgbClr>
                  </a:outerShdw>
                </a:effectLst>
                <a:latin typeface="微軟正黑體" pitchFamily="34" charset="-120"/>
                <a:ea typeface="微軟正黑體" pitchFamily="34" charset="-120"/>
              </a:endParaRPr>
            </a:p>
            <a:p>
              <a:pPr algn="ctr"/>
              <a:r>
                <a:rPr lang="zh-TW" altLang="en-US" b="1" dirty="0">
                  <a:solidFill>
                    <a:srgbClr val="FFFF00"/>
                  </a:solidFill>
                  <a:latin typeface="微軟正黑體" pitchFamily="34" charset="-120"/>
                  <a:ea typeface="微軟正黑體" pitchFamily="34" charset="-120"/>
                </a:rPr>
                <a:t>這個</a:t>
              </a:r>
              <a:r>
                <a:rPr lang="en-US" altLang="zh-TW" b="1" dirty="0">
                  <a:solidFill>
                    <a:srgbClr val="FFFF00"/>
                  </a:solidFill>
                  <a:latin typeface="微軟正黑體" pitchFamily="34" charset="-120"/>
                  <a:ea typeface="微軟正黑體" pitchFamily="34" charset="-120"/>
                </a:rPr>
                <a:t>APP</a:t>
              </a:r>
              <a:r>
                <a:rPr lang="zh-TW" altLang="en-US" b="1" dirty="0">
                  <a:solidFill>
                    <a:srgbClr val="FFFF00"/>
                  </a:solidFill>
                  <a:latin typeface="微軟正黑體" pitchFamily="34" charset="-120"/>
                  <a:ea typeface="微軟正黑體" pitchFamily="34" charset="-120"/>
                </a:rPr>
                <a:t>傳的圖片一小時之後就會不見了，你可以安心傳給我</a:t>
              </a:r>
            </a:p>
          </p:txBody>
        </p:sp>
        <p:sp>
          <p:nvSpPr>
            <p:cNvPr id="12" name="圓角矩形 11"/>
            <p:cNvSpPr/>
            <p:nvPr/>
          </p:nvSpPr>
          <p:spPr>
            <a:xfrm>
              <a:off x="6151471" y="4675657"/>
              <a:ext cx="2444752" cy="1595769"/>
            </a:xfrm>
            <a:prstGeom prst="roundRect">
              <a:avLst/>
            </a:prstGeom>
            <a:solidFill>
              <a:srgbClr val="E30A66"/>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r>
                <a:rPr lang="zh-TW" altLang="en-US" sz="2800" b="1" u="sng" dirty="0">
                  <a:effectLst>
                    <a:outerShdw blurRad="38100" dist="38100" dir="2700000" algn="tl">
                      <a:srgbClr val="000000">
                        <a:alpha val="43137"/>
                      </a:srgbClr>
                    </a:outerShdw>
                  </a:effectLst>
                  <a:latin typeface="微軟正黑體" pitchFamily="34" charset="-120"/>
                  <a:ea typeface="微軟正黑體" pitchFamily="34" charset="-120"/>
                </a:rPr>
                <a:t>利誘</a:t>
              </a:r>
              <a:endParaRPr lang="en-US" altLang="zh-TW" sz="2800" b="1" u="sng" dirty="0">
                <a:effectLst>
                  <a:outerShdw blurRad="38100" dist="38100" dir="2700000" algn="tl">
                    <a:srgbClr val="000000">
                      <a:alpha val="43137"/>
                    </a:srgbClr>
                  </a:outerShdw>
                </a:effectLst>
                <a:latin typeface="微軟正黑體" pitchFamily="34" charset="-120"/>
                <a:ea typeface="微軟正黑體" pitchFamily="34" charset="-120"/>
              </a:endParaRPr>
            </a:p>
            <a:p>
              <a:pPr algn="ctr"/>
              <a:r>
                <a:rPr lang="zh-TW" altLang="en-US" sz="2000" b="1" dirty="0">
                  <a:solidFill>
                    <a:srgbClr val="FFFF00"/>
                  </a:solidFill>
                  <a:latin typeface="微軟正黑體" pitchFamily="34" charset="-120"/>
                  <a:ea typeface="微軟正黑體" pitchFamily="34" charset="-120"/>
                </a:rPr>
                <a:t>假裝送點數、虛寶或拍攝平面廣告來騙取被害者裸照</a:t>
              </a:r>
            </a:p>
          </p:txBody>
        </p:sp>
      </p:grpSp>
      <p:sp>
        <p:nvSpPr>
          <p:cNvPr id="14" name="內容版面配置區 2"/>
          <p:cNvSpPr txBox="1">
            <a:spLocks/>
          </p:cNvSpPr>
          <p:nvPr/>
        </p:nvSpPr>
        <p:spPr>
          <a:xfrm>
            <a:off x="641805" y="86264"/>
            <a:ext cx="7877158" cy="793630"/>
          </a:xfrm>
          <a:prstGeom prst="rect">
            <a:avLst/>
          </a:prstGeom>
        </p:spPr>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defRPr/>
            </a:pPr>
            <a:endParaRPr lang="en-US" altLang="zh-TW" sz="5400" b="1" dirty="0">
              <a:solidFill>
                <a:srgbClr val="EB204C"/>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3" name="文字方塊 12">
            <a:extLst>
              <a:ext uri="{FF2B5EF4-FFF2-40B4-BE49-F238E27FC236}">
                <a16:creationId xmlns:a16="http://schemas.microsoft.com/office/drawing/2014/main" xmlns="" id="{918E144D-0DEC-2389-599B-1CF300EEA339}"/>
              </a:ext>
            </a:extLst>
          </p:cNvPr>
          <p:cNvSpPr txBox="1"/>
          <p:nvPr/>
        </p:nvSpPr>
        <p:spPr>
          <a:xfrm>
            <a:off x="919517" y="129136"/>
            <a:ext cx="7280694" cy="707886"/>
          </a:xfrm>
          <a:prstGeom prst="rect">
            <a:avLst/>
          </a:prstGeom>
          <a:noFill/>
        </p:spPr>
        <p:txBody>
          <a:bodyPr wrap="square">
            <a:spAutoFit/>
          </a:bodyPr>
          <a:lstStyle/>
          <a:p>
            <a:pPr algn="ctr"/>
            <a:r>
              <a:rPr lang="en-US" altLang="zh-TW" sz="4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4000" b="1" dirty="0">
                <a:solidFill>
                  <a:schemeClr val="accent2">
                    <a:lumMod val="75000"/>
                  </a:schemeClr>
                </a:solidFill>
                <a:latin typeface="微軟正黑體" panose="020B0604030504040204" pitchFamily="34" charset="-120"/>
                <a:ea typeface="微軟正黑體" panose="020B0604030504040204" pitchFamily="34" charset="-120"/>
              </a:rPr>
              <a:t>網路騙照九大招</a:t>
            </a:r>
            <a:r>
              <a:rPr lang="en-US" altLang="zh-TW" sz="4000" b="1" dirty="0">
                <a:solidFill>
                  <a:schemeClr val="accent2">
                    <a:lumMod val="75000"/>
                  </a:schemeClr>
                </a:solidFill>
                <a:latin typeface="微軟正黑體" panose="020B0604030504040204" pitchFamily="34" charset="-120"/>
                <a:ea typeface="微軟正黑體" panose="020B0604030504040204" pitchFamily="34" charset="-120"/>
              </a:rPr>
              <a:t>》</a:t>
            </a:r>
            <a:endParaRPr lang="zh-TW" altLang="en-US" sz="4000" b="1" dirty="0">
              <a:solidFill>
                <a:schemeClr val="accent2">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7155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AC615DE-A10E-B8D3-C766-C86E998F2EA1}"/>
              </a:ext>
            </a:extLst>
          </p:cNvPr>
          <p:cNvSpPr>
            <a:spLocks noGrp="1"/>
          </p:cNvSpPr>
          <p:nvPr>
            <p:ph type="title"/>
          </p:nvPr>
        </p:nvSpPr>
        <p:spPr>
          <a:xfrm>
            <a:off x="269822" y="181153"/>
            <a:ext cx="8604354" cy="845389"/>
          </a:xfrm>
        </p:spPr>
        <p:txBody>
          <a:bodyPr>
            <a:normAutofit/>
          </a:bodyPr>
          <a:lstStyle/>
          <a:p>
            <a:r>
              <a:rPr lang="zh-TW" altLang="en-US" dirty="0">
                <a:solidFill>
                  <a:srgbClr val="0000FF"/>
                </a:solidFill>
              </a:rPr>
              <a:t>網路誘拐者，他們可能會</a:t>
            </a:r>
            <a:r>
              <a:rPr lang="en-US" altLang="zh-TW" dirty="0">
                <a:solidFill>
                  <a:srgbClr val="0000FF"/>
                </a:solidFill>
              </a:rPr>
              <a:t>…</a:t>
            </a:r>
            <a:endParaRPr lang="zh-TW" altLang="en-US" dirty="0">
              <a:solidFill>
                <a:srgbClr val="0000FF"/>
              </a:solidFill>
            </a:endParaRPr>
          </a:p>
        </p:txBody>
      </p:sp>
      <p:sp>
        <p:nvSpPr>
          <p:cNvPr id="3" name="內容版面配置區 2">
            <a:extLst>
              <a:ext uri="{FF2B5EF4-FFF2-40B4-BE49-F238E27FC236}">
                <a16:creationId xmlns:a16="http://schemas.microsoft.com/office/drawing/2014/main" xmlns="" id="{C4BE0E20-5BC0-30B7-4AAB-B2ECBEBCD700}"/>
              </a:ext>
            </a:extLst>
          </p:cNvPr>
          <p:cNvSpPr>
            <a:spLocks noGrp="1"/>
          </p:cNvSpPr>
          <p:nvPr>
            <p:ph idx="1"/>
          </p:nvPr>
        </p:nvSpPr>
        <p:spPr>
          <a:xfrm>
            <a:off x="94891" y="888520"/>
            <a:ext cx="8954219" cy="5374258"/>
          </a:xfrm>
        </p:spPr>
        <p:txBody>
          <a:bodyPr>
            <a:noAutofit/>
          </a:bodyPr>
          <a:lstStyle/>
          <a:p>
            <a:pPr marL="449263" indent="-449263">
              <a:lnSpc>
                <a:spcPct val="120000"/>
              </a:lnSpc>
              <a:spcBef>
                <a:spcPts val="0"/>
              </a:spcBef>
              <a:spcAft>
                <a:spcPts val="1200"/>
              </a:spcAft>
              <a:buFont typeface="Wingdings" panose="05000000000000000000" pitchFamily="2" charset="2"/>
              <a:buChar char="u"/>
            </a:pPr>
            <a:r>
              <a:rPr lang="zh-TW" altLang="en-US" sz="3000" b="1" dirty="0"/>
              <a:t>用</a:t>
            </a:r>
            <a:r>
              <a:rPr lang="zh-TW" altLang="en-US" sz="3000" b="1" dirty="0">
                <a:solidFill>
                  <a:srgbClr val="FF0000"/>
                </a:solidFill>
                <a:highlight>
                  <a:srgbClr val="FFFF00"/>
                </a:highlight>
              </a:rPr>
              <a:t>假照片</a:t>
            </a:r>
            <a:r>
              <a:rPr lang="zh-TW" altLang="en-US" sz="3000" b="1" dirty="0"/>
              <a:t>或</a:t>
            </a:r>
            <a:r>
              <a:rPr lang="zh-TW" altLang="en-US" sz="3000" b="1" dirty="0">
                <a:solidFill>
                  <a:srgbClr val="FF0000"/>
                </a:solidFill>
                <a:highlight>
                  <a:srgbClr val="FFFF00"/>
                </a:highlight>
              </a:rPr>
              <a:t>假個人檔案</a:t>
            </a:r>
            <a:r>
              <a:rPr lang="zh-TW" altLang="en-US" sz="3000" b="1" dirty="0"/>
              <a:t>來偽裝自己 。</a:t>
            </a:r>
            <a:endParaRPr lang="en-US" altLang="zh-TW" sz="3000" b="1" dirty="0"/>
          </a:p>
        </p:txBody>
      </p:sp>
      <p:sp>
        <p:nvSpPr>
          <p:cNvPr id="4" name="標題 1">
            <a:extLst>
              <a:ext uri="{FF2B5EF4-FFF2-40B4-BE49-F238E27FC236}">
                <a16:creationId xmlns:a16="http://schemas.microsoft.com/office/drawing/2014/main" xmlns="" id="{B212C8EE-4968-F63F-0E4E-504AFAC03924}"/>
              </a:ext>
            </a:extLst>
          </p:cNvPr>
          <p:cNvSpPr txBox="1">
            <a:spLocks/>
          </p:cNvSpPr>
          <p:nvPr/>
        </p:nvSpPr>
        <p:spPr>
          <a:xfrm>
            <a:off x="-94890" y="1269882"/>
            <a:ext cx="9143999" cy="11933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25000"/>
                  </a:schemeClr>
                </a:solidFill>
                <a:latin typeface="微軟正黑體" panose="020B0604030504040204" pitchFamily="34" charset="-120"/>
                <a:ea typeface="微軟正黑體" panose="020B0604030504040204" pitchFamily="34" charset="-120"/>
                <a:cs typeface="+mj-cs"/>
              </a:defRPr>
            </a:lvl1pPr>
          </a:lstStyle>
          <a:p>
            <a:pPr algn="ctr"/>
            <a:r>
              <a:rPr kumimoji="1" lang="zh-TW" altLang="en-US" sz="3200" dirty="0"/>
              <a:t>這是同一個人，</a:t>
            </a:r>
            <a:r>
              <a:rPr kumimoji="1" lang="en-US" altLang="zh-TW" sz="3200" dirty="0"/>
              <a:t>50</a:t>
            </a:r>
            <a:r>
              <a:rPr kumimoji="1" lang="zh-TW" altLang="en-US" sz="3200" dirty="0"/>
              <a:t>歲</a:t>
            </a:r>
            <a:r>
              <a:rPr kumimoji="1" lang="zh-TW" altLang="en-US" sz="6000" dirty="0">
                <a:solidFill>
                  <a:srgbClr val="C42B69"/>
                </a:solidFill>
                <a:effectLst>
                  <a:outerShdw blurRad="38100" dist="38100" dir="2700000" algn="tl">
                    <a:srgbClr val="000000">
                      <a:alpha val="43137"/>
                    </a:srgbClr>
                  </a:outerShdw>
                </a:effectLst>
              </a:rPr>
              <a:t>大叔</a:t>
            </a:r>
            <a:r>
              <a:rPr kumimoji="1" lang="zh-TW" altLang="en-US" sz="3200" dirty="0"/>
              <a:t>一枚</a:t>
            </a:r>
            <a:r>
              <a:rPr kumimoji="1" lang="en-US" altLang="zh-TW" sz="3200" dirty="0"/>
              <a:t>!</a:t>
            </a:r>
            <a:r>
              <a:rPr kumimoji="1" lang="en-US" altLang="zh-TW" sz="2800" dirty="0"/>
              <a:t>!</a:t>
            </a:r>
            <a:endParaRPr kumimoji="1" lang="zh-TW" altLang="en-US" sz="2800" dirty="0"/>
          </a:p>
        </p:txBody>
      </p:sp>
      <p:pic>
        <p:nvPicPr>
          <p:cNvPr id="5" name="Picture 3">
            <a:extLst>
              <a:ext uri="{FF2B5EF4-FFF2-40B4-BE49-F238E27FC236}">
                <a16:creationId xmlns:a16="http://schemas.microsoft.com/office/drawing/2014/main" xmlns="" id="{D58D9CC3-6480-839E-9CB1-1890C754D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32" y="2213569"/>
            <a:ext cx="4624557" cy="430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xmlns="" id="{19F0CF66-4A6C-BD24-B045-1E1F03F241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79"/>
          <a:stretch/>
        </p:blipFill>
        <p:spPr bwMode="auto">
          <a:xfrm>
            <a:off x="5281725" y="2213569"/>
            <a:ext cx="3317358" cy="4308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3">
            <a:extLst>
              <a:ext uri="{FF2B5EF4-FFF2-40B4-BE49-F238E27FC236}">
                <a16:creationId xmlns:a16="http://schemas.microsoft.com/office/drawing/2014/main" xmlns="" id="{7E5AFD80-ED32-807B-7434-52AABA94DB70}"/>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7579"/>
          <a:stretch/>
        </p:blipFill>
        <p:spPr bwMode="auto">
          <a:xfrm rot="1239570">
            <a:off x="8251243" y="5815047"/>
            <a:ext cx="775397" cy="936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a:extLst>
              <a:ext uri="{FF2B5EF4-FFF2-40B4-BE49-F238E27FC236}">
                <a16:creationId xmlns:a16="http://schemas.microsoft.com/office/drawing/2014/main" xmlns="" id="{4DAA210B-1B98-F01F-B13C-39CF0EF092DC}"/>
              </a:ext>
            </a:extLst>
          </p:cNvPr>
          <p:cNvSpPr/>
          <p:nvPr/>
        </p:nvSpPr>
        <p:spPr>
          <a:xfrm>
            <a:off x="7496355" y="1838222"/>
            <a:ext cx="1560255" cy="369332"/>
          </a:xfrm>
          <a:prstGeom prst="rect">
            <a:avLst/>
          </a:prstGeom>
        </p:spPr>
        <p:txBody>
          <a:bodyPr wrap="square">
            <a:spAutoFit/>
          </a:bodyPr>
          <a:lstStyle/>
          <a:p>
            <a:r>
              <a:rPr lang="zh-TW" altLang="en-US" b="1" dirty="0">
                <a:latin typeface="微軟正黑體" pitchFamily="34" charset="-120"/>
                <a:ea typeface="微軟正黑體" pitchFamily="34" charset="-120"/>
              </a:rPr>
              <a:t>「宗谷</a:t>
            </a:r>
            <a:r>
              <a:rPr lang="ja-JP" altLang="en-US" b="1" dirty="0">
                <a:latin typeface="微軟正黑體" pitchFamily="34" charset="-120"/>
                <a:ea typeface="微軟正黑體" pitchFamily="34" charset="-120"/>
              </a:rPr>
              <a:t>の</a:t>
            </a:r>
            <a:r>
              <a:rPr lang="zh-TW" altLang="en-US" b="1" dirty="0">
                <a:latin typeface="微軟正黑體" pitchFamily="34" charset="-120"/>
                <a:ea typeface="微軟正黑體" pitchFamily="34" charset="-120"/>
              </a:rPr>
              <a:t>蒼氷」</a:t>
            </a:r>
          </a:p>
        </p:txBody>
      </p:sp>
      <p:pic>
        <p:nvPicPr>
          <p:cNvPr id="9" name="Picture 4">
            <a:extLst>
              <a:ext uri="{FF2B5EF4-FFF2-40B4-BE49-F238E27FC236}">
                <a16:creationId xmlns:a16="http://schemas.microsoft.com/office/drawing/2014/main" xmlns="" id="{83AE3A15-3BE0-DD36-641C-E87CE1D3F232}"/>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390" y="1381455"/>
            <a:ext cx="915053" cy="91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a:extLst>
              <a:ext uri="{FF2B5EF4-FFF2-40B4-BE49-F238E27FC236}">
                <a16:creationId xmlns:a16="http://schemas.microsoft.com/office/drawing/2014/main" xmlns="" id="{C3D15709-B49F-46BB-53BB-BF466A9915F0}"/>
              </a:ext>
            </a:extLst>
          </p:cNvPr>
          <p:cNvSpPr/>
          <p:nvPr/>
        </p:nvSpPr>
        <p:spPr>
          <a:xfrm>
            <a:off x="5472330" y="6611779"/>
            <a:ext cx="2764581" cy="246221"/>
          </a:xfrm>
          <a:prstGeom prst="rect">
            <a:avLst/>
          </a:prstGeom>
        </p:spPr>
        <p:txBody>
          <a:bodyPr wrap="square">
            <a:spAutoFit/>
          </a:bodyPr>
          <a:lstStyle/>
          <a:p>
            <a:pPr algn="r"/>
            <a:r>
              <a:rPr lang="zh-TW" altLang="en-US" sz="1000" dirty="0">
                <a:solidFill>
                  <a:schemeClr val="bg1">
                    <a:lumMod val="65000"/>
                  </a:schemeClr>
                </a:solidFill>
              </a:rPr>
              <a:t>照片：</a:t>
            </a:r>
            <a:r>
              <a:rPr lang="en-US" altLang="zh-TW" sz="1000" dirty="0">
                <a:solidFill>
                  <a:schemeClr val="bg1">
                    <a:lumMod val="65000"/>
                  </a:schemeClr>
                </a:solidFill>
              </a:rPr>
              <a:t>https://</a:t>
            </a:r>
            <a:r>
              <a:rPr lang="en-US" altLang="zh-TW" sz="1000" dirty="0" err="1">
                <a:solidFill>
                  <a:schemeClr val="bg1">
                    <a:lumMod val="65000"/>
                  </a:schemeClr>
                </a:solidFill>
              </a:rPr>
              <a:t>news.gamme.com.tw</a:t>
            </a:r>
            <a:r>
              <a:rPr lang="en-US" altLang="zh-TW" sz="1000" dirty="0">
                <a:solidFill>
                  <a:schemeClr val="bg1">
                    <a:lumMod val="65000"/>
                  </a:schemeClr>
                </a:solidFill>
              </a:rPr>
              <a:t>/1709537</a:t>
            </a:r>
            <a:endParaRPr lang="zh-TW" altLang="en-US" sz="1000" dirty="0">
              <a:solidFill>
                <a:schemeClr val="bg1">
                  <a:lumMod val="65000"/>
                </a:schemeClr>
              </a:solidFill>
            </a:endParaRPr>
          </a:p>
        </p:txBody>
      </p:sp>
    </p:spTree>
    <p:extLst>
      <p:ext uri="{BB962C8B-B14F-4D97-AF65-F5344CB8AC3E}">
        <p14:creationId xmlns:p14="http://schemas.microsoft.com/office/powerpoint/2010/main" val="38009301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26" y="1095151"/>
            <a:ext cx="7317861" cy="523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標題 1"/>
          <p:cNvSpPr>
            <a:spLocks noGrp="1"/>
          </p:cNvSpPr>
          <p:nvPr>
            <p:ph type="title"/>
          </p:nvPr>
        </p:nvSpPr>
        <p:spPr>
          <a:xfrm>
            <a:off x="900626" y="58322"/>
            <a:ext cx="7655442" cy="929637"/>
          </a:xfrm>
        </p:spPr>
        <p:txBody>
          <a:bodyPr>
            <a:noAutofit/>
          </a:bodyPr>
          <a:lstStyle/>
          <a:p>
            <a:pPr algn="ctr"/>
            <a:r>
              <a:rPr kumimoji="1" lang="zh-TW" altLang="en-US" b="1" dirty="0">
                <a:latin typeface="微軟正黑體" pitchFamily="34" charset="-120"/>
                <a:ea typeface="微軟正黑體" pitchFamily="34" charset="-120"/>
              </a:rPr>
              <a:t>網路身份，還能輕易相信嗎？</a:t>
            </a:r>
          </a:p>
        </p:txBody>
      </p:sp>
    </p:spTree>
    <p:extLst>
      <p:ext uri="{BB962C8B-B14F-4D97-AF65-F5344CB8AC3E}">
        <p14:creationId xmlns:p14="http://schemas.microsoft.com/office/powerpoint/2010/main" val="32296241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AC615DE-A10E-B8D3-C766-C86E998F2EA1}"/>
              </a:ext>
            </a:extLst>
          </p:cNvPr>
          <p:cNvSpPr>
            <a:spLocks noGrp="1"/>
          </p:cNvSpPr>
          <p:nvPr>
            <p:ph type="title"/>
          </p:nvPr>
        </p:nvSpPr>
        <p:spPr>
          <a:xfrm>
            <a:off x="269822" y="181153"/>
            <a:ext cx="8604354" cy="845389"/>
          </a:xfrm>
        </p:spPr>
        <p:txBody>
          <a:bodyPr>
            <a:normAutofit/>
          </a:bodyPr>
          <a:lstStyle/>
          <a:p>
            <a:r>
              <a:rPr lang="zh-TW" altLang="en-US" dirty="0">
                <a:solidFill>
                  <a:srgbClr val="0000FF"/>
                </a:solidFill>
              </a:rPr>
              <a:t>網路誘拐者，他們可能會</a:t>
            </a:r>
            <a:r>
              <a:rPr lang="en-US" altLang="zh-TW" dirty="0">
                <a:solidFill>
                  <a:srgbClr val="0000FF"/>
                </a:solidFill>
              </a:rPr>
              <a:t>…</a:t>
            </a:r>
            <a:endParaRPr lang="zh-TW" altLang="en-US" dirty="0">
              <a:solidFill>
                <a:srgbClr val="0000FF"/>
              </a:solidFill>
            </a:endParaRPr>
          </a:p>
        </p:txBody>
      </p:sp>
      <p:sp>
        <p:nvSpPr>
          <p:cNvPr id="3" name="內容版面配置區 2">
            <a:extLst>
              <a:ext uri="{FF2B5EF4-FFF2-40B4-BE49-F238E27FC236}">
                <a16:creationId xmlns:a16="http://schemas.microsoft.com/office/drawing/2014/main" xmlns="" id="{C4BE0E20-5BC0-30B7-4AAB-B2ECBEBCD700}"/>
              </a:ext>
            </a:extLst>
          </p:cNvPr>
          <p:cNvSpPr>
            <a:spLocks noGrp="1"/>
          </p:cNvSpPr>
          <p:nvPr>
            <p:ph idx="1"/>
          </p:nvPr>
        </p:nvSpPr>
        <p:spPr>
          <a:xfrm>
            <a:off x="94890" y="1147312"/>
            <a:ext cx="8954219" cy="5374258"/>
          </a:xfrm>
        </p:spPr>
        <p:txBody>
          <a:bodyPr>
            <a:noAutofit/>
          </a:bodyPr>
          <a:lstStyle/>
          <a:p>
            <a:pPr marL="449263" indent="-449263">
              <a:lnSpc>
                <a:spcPct val="120000"/>
              </a:lnSpc>
              <a:spcBef>
                <a:spcPts val="0"/>
              </a:spcBef>
              <a:spcAft>
                <a:spcPts val="1200"/>
              </a:spcAft>
              <a:buFont typeface="Wingdings" panose="05000000000000000000" pitchFamily="2" charset="2"/>
              <a:buChar char="u"/>
            </a:pPr>
            <a:r>
              <a:rPr lang="zh-TW" altLang="en-US" sz="3000" b="1" dirty="0"/>
              <a:t>假裝自己跟你有</a:t>
            </a:r>
            <a:r>
              <a:rPr lang="zh-TW" altLang="en-US" sz="3000" b="1" dirty="0">
                <a:solidFill>
                  <a:srgbClr val="FF0000"/>
                </a:solidFill>
                <a:highlight>
                  <a:srgbClr val="FFFF00"/>
                </a:highlight>
              </a:rPr>
              <a:t>共同興趣及話題</a:t>
            </a:r>
            <a:r>
              <a:rPr lang="en-US" altLang="zh-TW" sz="3000" b="1" dirty="0"/>
              <a:t>(</a:t>
            </a:r>
            <a:r>
              <a:rPr lang="zh-TW" altLang="en-US" sz="3000" b="1" dirty="0"/>
              <a:t>手遊、運動、音樂、偶像等</a:t>
            </a:r>
            <a:r>
              <a:rPr lang="en-US" altLang="zh-TW" sz="3000" b="1" dirty="0"/>
              <a:t>) </a:t>
            </a:r>
            <a:r>
              <a:rPr lang="zh-TW" altLang="en-US" sz="3000" b="1" dirty="0"/>
              <a:t>。</a:t>
            </a:r>
            <a:endParaRPr lang="en-US" altLang="zh-TW" sz="3000" b="1" dirty="0"/>
          </a:p>
          <a:p>
            <a:pPr marL="449263" indent="-449263">
              <a:lnSpc>
                <a:spcPct val="120000"/>
              </a:lnSpc>
              <a:spcBef>
                <a:spcPts val="0"/>
              </a:spcBef>
              <a:spcAft>
                <a:spcPts val="1200"/>
              </a:spcAft>
              <a:buFont typeface="Wingdings" panose="05000000000000000000" pitchFamily="2" charset="2"/>
              <a:buChar char="u"/>
            </a:pPr>
            <a:r>
              <a:rPr lang="zh-TW" altLang="en-US" sz="3000" b="1" dirty="0"/>
              <a:t>會主動分享自己遭遇過的困難，也鼓勵你這麼做。</a:t>
            </a:r>
            <a:endParaRPr lang="en-US" altLang="zh-TW" sz="3000" b="1" dirty="0"/>
          </a:p>
          <a:p>
            <a:pPr marL="449263" indent="-449263">
              <a:lnSpc>
                <a:spcPct val="120000"/>
              </a:lnSpc>
              <a:spcBef>
                <a:spcPts val="0"/>
              </a:spcBef>
              <a:spcAft>
                <a:spcPts val="1200"/>
              </a:spcAft>
              <a:buFont typeface="Wingdings" panose="05000000000000000000" pitchFamily="2" charset="2"/>
              <a:buChar char="u"/>
            </a:pPr>
            <a:r>
              <a:rPr lang="zh-TW" altLang="en-US" sz="3000" b="1" dirty="0"/>
              <a:t>會提供人生建議，並且</a:t>
            </a:r>
            <a:r>
              <a:rPr lang="zh-TW" altLang="en-US" sz="3000" b="1" dirty="0">
                <a:solidFill>
                  <a:srgbClr val="FF0000"/>
                </a:solidFill>
                <a:highlight>
                  <a:srgbClr val="FFFF00"/>
                </a:highlight>
              </a:rPr>
              <a:t>過度同理</a:t>
            </a:r>
            <a:r>
              <a:rPr lang="zh-TW" altLang="en-US" sz="3000" b="1" dirty="0"/>
              <a:t>你的經歷 。</a:t>
            </a:r>
            <a:endParaRPr lang="en-US" altLang="zh-TW" sz="3000" b="1" dirty="0"/>
          </a:p>
          <a:p>
            <a:pPr marL="449263" indent="-449263">
              <a:lnSpc>
                <a:spcPct val="120000"/>
              </a:lnSpc>
              <a:spcBef>
                <a:spcPts val="0"/>
              </a:spcBef>
              <a:spcAft>
                <a:spcPts val="1200"/>
              </a:spcAft>
              <a:buFont typeface="Wingdings" panose="05000000000000000000" pitchFamily="2" charset="2"/>
              <a:buChar char="u"/>
            </a:pPr>
            <a:r>
              <a:rPr lang="zh-TW" altLang="en-US" sz="3000" b="1" dirty="0"/>
              <a:t>會一直給你很多</a:t>
            </a:r>
            <a:r>
              <a:rPr lang="zh-TW" altLang="en-US" sz="3000" b="1" dirty="0">
                <a:solidFill>
                  <a:srgbClr val="FF0000"/>
                </a:solidFill>
                <a:highlight>
                  <a:srgbClr val="FFFF00"/>
                </a:highlight>
              </a:rPr>
              <a:t>鼓勵與關注 </a:t>
            </a:r>
            <a:r>
              <a:rPr lang="zh-TW" altLang="en-US" sz="3000" b="1" dirty="0"/>
              <a:t>。</a:t>
            </a:r>
            <a:endParaRPr lang="en-US" altLang="zh-TW" sz="3000" b="1" dirty="0"/>
          </a:p>
          <a:p>
            <a:pPr marL="449263" indent="-449263">
              <a:lnSpc>
                <a:spcPct val="120000"/>
              </a:lnSpc>
              <a:spcBef>
                <a:spcPts val="0"/>
              </a:spcBef>
              <a:spcAft>
                <a:spcPts val="1200"/>
              </a:spcAft>
              <a:buFont typeface="Wingdings" panose="05000000000000000000" pitchFamily="2" charset="2"/>
              <a:buChar char="u"/>
            </a:pPr>
            <a:r>
              <a:rPr lang="zh-TW" altLang="en-US" sz="3000" b="1" dirty="0"/>
              <a:t>會</a:t>
            </a:r>
            <a:r>
              <a:rPr lang="zh-TW" altLang="en-US" sz="3000" b="1" dirty="0">
                <a:solidFill>
                  <a:srgbClr val="FF0000"/>
                </a:solidFill>
                <a:highlight>
                  <a:srgbClr val="FFFF00"/>
                </a:highlight>
              </a:rPr>
              <a:t>送你</a:t>
            </a:r>
            <a:r>
              <a:rPr lang="zh-TW" altLang="en-US" sz="3000" b="1" dirty="0"/>
              <a:t>線上寶物或是實際的禮物 。</a:t>
            </a:r>
            <a:endParaRPr lang="en-US" altLang="zh-TW" sz="3000" b="1" dirty="0"/>
          </a:p>
          <a:p>
            <a:pPr marL="449263" indent="-449263">
              <a:lnSpc>
                <a:spcPct val="120000"/>
              </a:lnSpc>
              <a:spcBef>
                <a:spcPts val="0"/>
              </a:spcBef>
              <a:spcAft>
                <a:spcPts val="1200"/>
              </a:spcAft>
              <a:buFont typeface="Wingdings" panose="05000000000000000000" pitchFamily="2" charset="2"/>
              <a:buChar char="u"/>
            </a:pPr>
            <a:r>
              <a:rPr lang="zh-TW" altLang="en-US" sz="3000" b="1" dirty="0"/>
              <a:t>會說服你是他的</a:t>
            </a:r>
            <a:r>
              <a:rPr lang="en-US" altLang="zh-TW" sz="3000" b="1" dirty="0">
                <a:solidFill>
                  <a:srgbClr val="FF0000"/>
                </a:solidFill>
                <a:highlight>
                  <a:srgbClr val="FFFF00"/>
                </a:highlight>
              </a:rPr>
              <a:t>VIP</a:t>
            </a:r>
            <a:r>
              <a:rPr lang="zh-TW" altLang="en-US" sz="3000" b="1" dirty="0">
                <a:solidFill>
                  <a:srgbClr val="FF0000"/>
                </a:solidFill>
                <a:highlight>
                  <a:srgbClr val="FFFF00"/>
                </a:highlight>
              </a:rPr>
              <a:t>關係 </a:t>
            </a:r>
            <a:r>
              <a:rPr lang="zh-TW" altLang="en-US" sz="3000" b="1" dirty="0"/>
              <a:t>。</a:t>
            </a:r>
            <a:endParaRPr lang="en-US" altLang="zh-TW" sz="3000" b="1" dirty="0"/>
          </a:p>
        </p:txBody>
      </p:sp>
    </p:spTree>
    <p:extLst>
      <p:ext uri="{BB962C8B-B14F-4D97-AF65-F5344CB8AC3E}">
        <p14:creationId xmlns:p14="http://schemas.microsoft.com/office/powerpoint/2010/main" val="3931784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AC615DE-A10E-B8D3-C766-C86E998F2EA1}"/>
              </a:ext>
            </a:extLst>
          </p:cNvPr>
          <p:cNvSpPr>
            <a:spLocks noGrp="1"/>
          </p:cNvSpPr>
          <p:nvPr>
            <p:ph type="title"/>
          </p:nvPr>
        </p:nvSpPr>
        <p:spPr>
          <a:xfrm>
            <a:off x="269822" y="181153"/>
            <a:ext cx="8604354" cy="845389"/>
          </a:xfrm>
        </p:spPr>
        <p:txBody>
          <a:bodyPr>
            <a:normAutofit/>
          </a:bodyPr>
          <a:lstStyle/>
          <a:p>
            <a:r>
              <a:rPr lang="zh-TW" altLang="en-US" dirty="0">
                <a:solidFill>
                  <a:srgbClr val="0000FF"/>
                </a:solidFill>
              </a:rPr>
              <a:t>網路誘拐者，他們可能會</a:t>
            </a:r>
            <a:r>
              <a:rPr lang="en-US" altLang="zh-TW" dirty="0">
                <a:solidFill>
                  <a:srgbClr val="0000FF"/>
                </a:solidFill>
              </a:rPr>
              <a:t>…</a:t>
            </a:r>
            <a:endParaRPr lang="zh-TW" altLang="en-US" dirty="0">
              <a:solidFill>
                <a:srgbClr val="0000FF"/>
              </a:solidFill>
            </a:endParaRPr>
          </a:p>
        </p:txBody>
      </p:sp>
      <p:sp>
        <p:nvSpPr>
          <p:cNvPr id="3" name="內容版面配置區 2">
            <a:extLst>
              <a:ext uri="{FF2B5EF4-FFF2-40B4-BE49-F238E27FC236}">
                <a16:creationId xmlns:a16="http://schemas.microsoft.com/office/drawing/2014/main" xmlns="" id="{C4BE0E20-5BC0-30B7-4AAB-B2ECBEBCD700}"/>
              </a:ext>
            </a:extLst>
          </p:cNvPr>
          <p:cNvSpPr>
            <a:spLocks noGrp="1"/>
          </p:cNvSpPr>
          <p:nvPr>
            <p:ph idx="1"/>
          </p:nvPr>
        </p:nvSpPr>
        <p:spPr>
          <a:xfrm>
            <a:off x="94889" y="1224954"/>
            <a:ext cx="8954219" cy="5201726"/>
          </a:xfrm>
        </p:spPr>
        <p:txBody>
          <a:bodyPr>
            <a:noAutofit/>
          </a:bodyPr>
          <a:lstStyle/>
          <a:p>
            <a:pPr marL="449263" indent="-449263">
              <a:lnSpc>
                <a:spcPct val="120000"/>
              </a:lnSpc>
              <a:spcBef>
                <a:spcPts val="0"/>
              </a:spcBef>
              <a:spcAft>
                <a:spcPts val="1200"/>
              </a:spcAft>
              <a:buFont typeface="Wingdings" panose="05000000000000000000" pitchFamily="2" charset="2"/>
              <a:buChar char="u"/>
            </a:pPr>
            <a:r>
              <a:rPr lang="zh-TW" altLang="en-US" sz="3000" b="1" dirty="0"/>
              <a:t>會</a:t>
            </a:r>
            <a:r>
              <a:rPr lang="zh-TW" altLang="en-US" sz="3000" b="1" dirty="0">
                <a:solidFill>
                  <a:srgbClr val="FF0000"/>
                </a:solidFill>
                <a:highlight>
                  <a:srgbClr val="FFFF00"/>
                </a:highlight>
              </a:rPr>
              <a:t>要求私下聊天</a:t>
            </a:r>
            <a:r>
              <a:rPr lang="zh-TW" altLang="en-US" sz="3000" b="1" dirty="0"/>
              <a:t>或私訊。</a:t>
            </a:r>
            <a:endParaRPr lang="en-US" altLang="zh-TW" sz="3000" b="1" dirty="0"/>
          </a:p>
          <a:p>
            <a:pPr marL="449263" indent="-449263">
              <a:lnSpc>
                <a:spcPct val="120000"/>
              </a:lnSpc>
              <a:spcBef>
                <a:spcPts val="0"/>
              </a:spcBef>
              <a:spcAft>
                <a:spcPts val="1200"/>
              </a:spcAft>
              <a:buFont typeface="Wingdings" panose="05000000000000000000" pitchFamily="2" charset="2"/>
              <a:buChar char="u"/>
            </a:pPr>
            <a:r>
              <a:rPr lang="zh-TW" altLang="en-US" sz="3000" b="1" dirty="0"/>
              <a:t>會提供禮物或金錢來</a:t>
            </a:r>
            <a:r>
              <a:rPr lang="zh-TW" altLang="en-US" sz="3000" b="1" dirty="0">
                <a:solidFill>
                  <a:srgbClr val="FF0000"/>
                </a:solidFill>
                <a:highlight>
                  <a:srgbClr val="FFFF00"/>
                </a:highlight>
              </a:rPr>
              <a:t>交換你裸露</a:t>
            </a:r>
            <a:r>
              <a:rPr lang="zh-TW" altLang="en-US" sz="3000" b="1" dirty="0"/>
              <a:t>的影像。</a:t>
            </a:r>
          </a:p>
          <a:p>
            <a:pPr marL="449263" indent="-449263">
              <a:lnSpc>
                <a:spcPct val="120000"/>
              </a:lnSpc>
              <a:spcBef>
                <a:spcPts val="0"/>
              </a:spcBef>
              <a:spcAft>
                <a:spcPts val="1200"/>
              </a:spcAft>
              <a:buFont typeface="Wingdings" panose="05000000000000000000" pitchFamily="2" charset="2"/>
              <a:buChar char="u"/>
              <a:tabLst>
                <a:tab pos="449263" algn="l"/>
              </a:tabLst>
            </a:pPr>
            <a:r>
              <a:rPr lang="zh-TW" altLang="en-US" sz="3000" b="1" dirty="0"/>
              <a:t>會主動將跟你的</a:t>
            </a:r>
            <a:r>
              <a:rPr lang="zh-TW" altLang="en-US" sz="3000" b="1" dirty="0">
                <a:solidFill>
                  <a:srgbClr val="FF0000"/>
                </a:solidFill>
                <a:highlight>
                  <a:srgbClr val="FFFF00"/>
                </a:highlight>
              </a:rPr>
              <a:t>互動加入「性」</a:t>
            </a:r>
            <a:r>
              <a:rPr lang="zh-TW" altLang="en-US" sz="3000" b="1" dirty="0"/>
              <a:t>的成分 </a:t>
            </a:r>
            <a:r>
              <a:rPr lang="en-US" altLang="zh-TW" sz="3000" b="1" dirty="0"/>
              <a:t>( </a:t>
            </a:r>
            <a:r>
              <a:rPr lang="zh-TW" altLang="en-US" sz="3000" b="1" dirty="0"/>
              <a:t>如 </a:t>
            </a:r>
            <a:r>
              <a:rPr lang="en-US" altLang="zh-TW" sz="3000" b="1" dirty="0"/>
              <a:t>: </a:t>
            </a:r>
            <a:r>
              <a:rPr lang="zh-TW" altLang="en-US" sz="3000" b="1" dirty="0"/>
              <a:t>情感勒索要求提供私密影像 </a:t>
            </a:r>
            <a:r>
              <a:rPr lang="en-US" altLang="zh-TW" sz="3000" b="1" dirty="0"/>
              <a:t>) </a:t>
            </a:r>
            <a:r>
              <a:rPr lang="zh-TW" altLang="en-US" sz="3000" b="1" dirty="0"/>
              <a:t>並試圖控制你。</a:t>
            </a:r>
            <a:endParaRPr lang="en-US" altLang="zh-TW" sz="3000" b="1" dirty="0"/>
          </a:p>
          <a:p>
            <a:pPr marL="449263" indent="-449263">
              <a:lnSpc>
                <a:spcPct val="120000"/>
              </a:lnSpc>
              <a:spcBef>
                <a:spcPts val="0"/>
              </a:spcBef>
              <a:spcAft>
                <a:spcPts val="1200"/>
              </a:spcAft>
              <a:buFont typeface="Wingdings" panose="05000000000000000000" pitchFamily="2" charset="2"/>
              <a:buChar char="u"/>
              <a:tabLst>
                <a:tab pos="449263" algn="l"/>
              </a:tabLst>
            </a:pPr>
            <a:r>
              <a:rPr lang="zh-TW" altLang="en-US" sz="3000" b="1" dirty="0"/>
              <a:t>如果你拒絕，他們的</a:t>
            </a:r>
            <a:r>
              <a:rPr lang="zh-TW" altLang="en-US" sz="3000" b="1" dirty="0">
                <a:solidFill>
                  <a:srgbClr val="FF0000"/>
                </a:solidFill>
                <a:highlight>
                  <a:srgbClr val="FFFF00"/>
                </a:highlight>
              </a:rPr>
              <a:t>手段會變</a:t>
            </a:r>
            <a:r>
              <a:rPr lang="zh-TW" altLang="en-US" sz="3000" b="1" dirty="0"/>
              <a:t>得更激烈、更控制。</a:t>
            </a:r>
            <a:endParaRPr lang="en-US" altLang="zh-TW" sz="3000" b="1" dirty="0"/>
          </a:p>
          <a:p>
            <a:pPr marL="449263" indent="-449263">
              <a:lnSpc>
                <a:spcPct val="120000"/>
              </a:lnSpc>
              <a:spcBef>
                <a:spcPts val="0"/>
              </a:spcBef>
              <a:spcAft>
                <a:spcPts val="1200"/>
              </a:spcAft>
              <a:buFont typeface="Wingdings" panose="05000000000000000000" pitchFamily="2" charset="2"/>
              <a:buChar char="u"/>
              <a:tabLst>
                <a:tab pos="449263" algn="l"/>
              </a:tabLst>
            </a:pPr>
            <a:r>
              <a:rPr lang="zh-TW" altLang="en-US" sz="3000" b="1" dirty="0">
                <a:solidFill>
                  <a:srgbClr val="FF0000"/>
                </a:solidFill>
                <a:highlight>
                  <a:srgbClr val="FFFF00"/>
                </a:highlight>
              </a:rPr>
              <a:t>霸凌你</a:t>
            </a:r>
            <a:r>
              <a:rPr lang="en-US" altLang="zh-TW" sz="3000" b="1" dirty="0">
                <a:solidFill>
                  <a:srgbClr val="FF0000"/>
                </a:solidFill>
                <a:highlight>
                  <a:srgbClr val="FFFF00"/>
                </a:highlight>
              </a:rPr>
              <a:t>/</a:t>
            </a:r>
            <a:r>
              <a:rPr lang="zh-TW" altLang="en-US" sz="3000" b="1" dirty="0">
                <a:solidFill>
                  <a:srgbClr val="FF0000"/>
                </a:solidFill>
                <a:highlight>
                  <a:srgbClr val="FFFF00"/>
                </a:highlight>
              </a:rPr>
              <a:t>攻擊你</a:t>
            </a:r>
            <a:r>
              <a:rPr lang="zh-TW" altLang="en-US" sz="3000" b="1" dirty="0"/>
              <a:t>，讓你覺得難受。</a:t>
            </a:r>
            <a:endParaRPr lang="en-US" altLang="zh-TW" sz="3000" b="1" dirty="0"/>
          </a:p>
          <a:p>
            <a:pPr marL="449263" indent="-449263">
              <a:lnSpc>
                <a:spcPct val="120000"/>
              </a:lnSpc>
              <a:spcBef>
                <a:spcPts val="0"/>
              </a:spcBef>
              <a:spcAft>
                <a:spcPts val="1200"/>
              </a:spcAft>
              <a:buFont typeface="Wingdings" panose="05000000000000000000" pitchFamily="2" charset="2"/>
              <a:buChar char="u"/>
              <a:tabLst>
                <a:tab pos="449263" algn="l"/>
              </a:tabLst>
            </a:pPr>
            <a:r>
              <a:rPr lang="zh-TW" altLang="en-US" sz="3000" b="1" dirty="0"/>
              <a:t>說服你相信</a:t>
            </a:r>
            <a:r>
              <a:rPr lang="zh-TW" altLang="en-US" sz="3000" b="1" dirty="0">
                <a:solidFill>
                  <a:srgbClr val="FF0000"/>
                </a:solidFill>
                <a:highlight>
                  <a:srgbClr val="FFFF00"/>
                </a:highlight>
              </a:rPr>
              <a:t>別人不關心你</a:t>
            </a:r>
            <a:r>
              <a:rPr lang="zh-TW" altLang="en-US" sz="3000" b="1" dirty="0"/>
              <a:t>，讓你遠離家人與朋友。</a:t>
            </a:r>
            <a:endParaRPr lang="en-US" altLang="zh-TW" sz="3000" b="1" dirty="0"/>
          </a:p>
          <a:p>
            <a:pPr marL="449263" indent="-449263">
              <a:lnSpc>
                <a:spcPct val="120000"/>
              </a:lnSpc>
              <a:spcBef>
                <a:spcPts val="0"/>
              </a:spcBef>
              <a:buFont typeface="Wingdings" panose="05000000000000000000" pitchFamily="2" charset="2"/>
              <a:buChar char="u"/>
            </a:pPr>
            <a:endParaRPr lang="zh-TW" altLang="en-US" sz="3000" b="1" dirty="0"/>
          </a:p>
        </p:txBody>
      </p:sp>
    </p:spTree>
    <p:extLst>
      <p:ext uri="{BB962C8B-B14F-4D97-AF65-F5344CB8AC3E}">
        <p14:creationId xmlns:p14="http://schemas.microsoft.com/office/powerpoint/2010/main" val="3226531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6774318-2E1B-0F52-27E4-3F3554FF22EF}"/>
              </a:ext>
            </a:extLst>
          </p:cNvPr>
          <p:cNvSpPr>
            <a:spLocks noGrp="1"/>
          </p:cNvSpPr>
          <p:nvPr>
            <p:ph type="title"/>
          </p:nvPr>
        </p:nvSpPr>
        <p:spPr>
          <a:xfrm>
            <a:off x="1061049" y="170079"/>
            <a:ext cx="7575071" cy="994172"/>
          </a:xfrm>
        </p:spPr>
        <p:txBody>
          <a:bodyPr>
            <a:normAutofit fontScale="90000"/>
          </a:bodyPr>
          <a:lstStyle/>
          <a:p>
            <a:r>
              <a:rPr lang="zh-TW" altLang="en-US" b="1" i="0" dirty="0">
                <a:solidFill>
                  <a:srgbClr val="A72126"/>
                </a:solidFill>
                <a:effectLst/>
                <a:latin typeface="微軟正黑體" panose="020B0604030504040204" pitchFamily="34" charset="-120"/>
                <a:ea typeface="微軟正黑體" panose="020B0604030504040204" pitchFamily="34" charset="-120"/>
              </a:rPr>
              <a:t>高雄失蹤少女在密室夾層找到！</a:t>
            </a:r>
            <a:br>
              <a:rPr lang="zh-TW" altLang="en-US" b="1" i="0" dirty="0">
                <a:solidFill>
                  <a:srgbClr val="A72126"/>
                </a:solidFill>
                <a:effectLst/>
                <a:latin typeface="微軟正黑體" panose="020B0604030504040204" pitchFamily="34" charset="-120"/>
                <a:ea typeface="微軟正黑體" panose="020B0604030504040204" pitchFamily="34" charset="-120"/>
              </a:rPr>
            </a:br>
            <a:r>
              <a:rPr lang="en-US" altLang="zh-TW" sz="2100" b="0" dirty="0">
                <a:solidFill>
                  <a:srgbClr val="333333"/>
                </a:solidFill>
              </a:rPr>
              <a:t>2020-09-01</a:t>
            </a:r>
            <a:endParaRPr kumimoji="1" lang="zh-TW" altLang="en-US" dirty="0"/>
          </a:p>
        </p:txBody>
      </p:sp>
      <p:pic>
        <p:nvPicPr>
          <p:cNvPr id="1026" name="Picture 2" descr="保全妻謊報老公失蹤略誘高雄少女3共犯聲押獲准">
            <a:extLst>
              <a:ext uri="{FF2B5EF4-FFF2-40B4-BE49-F238E27FC236}">
                <a16:creationId xmlns:a16="http://schemas.microsoft.com/office/drawing/2014/main" xmlns="" id="{3B9F149C-A642-69F3-602A-7B0DFE6DE2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049" y="3157423"/>
            <a:ext cx="3963011" cy="25363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誘高雄少女困密室下藥拍不雅照「保全界李宗瑞」判11年6月- 社會- 自由時報電子報">
            <a:extLst>
              <a:ext uri="{FF2B5EF4-FFF2-40B4-BE49-F238E27FC236}">
                <a16:creationId xmlns:a16="http://schemas.microsoft.com/office/drawing/2014/main" xmlns="" id="{1DE992E6-25D5-12D9-4744-E10E1B21B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119" y="1164251"/>
            <a:ext cx="3391881" cy="4529498"/>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a:extLst>
              <a:ext uri="{FF2B5EF4-FFF2-40B4-BE49-F238E27FC236}">
                <a16:creationId xmlns:a16="http://schemas.microsoft.com/office/drawing/2014/main" xmlns="" id="{D17ADBAC-34BA-485A-555B-3B73D67B0F51}"/>
              </a:ext>
            </a:extLst>
          </p:cNvPr>
          <p:cNvSpPr>
            <a:spLocks noGrp="1"/>
          </p:cNvSpPr>
          <p:nvPr>
            <p:ph idx="1"/>
          </p:nvPr>
        </p:nvSpPr>
        <p:spPr>
          <a:xfrm>
            <a:off x="140599" y="1164251"/>
            <a:ext cx="5518844" cy="1885950"/>
          </a:xfrm>
          <a:solidFill>
            <a:schemeClr val="bg1"/>
          </a:solidFill>
          <a:ln w="19050">
            <a:solidFill>
              <a:schemeClr val="accent1"/>
            </a:solidFill>
          </a:ln>
        </p:spPr>
        <p:txBody>
          <a:bodyPr anchor="ctr">
            <a:normAutofit/>
          </a:bodyPr>
          <a:lstStyle/>
          <a:p>
            <a:pPr marL="0" indent="0">
              <a:lnSpc>
                <a:spcPct val="110000"/>
              </a:lnSpc>
              <a:buNone/>
            </a:pPr>
            <a:r>
              <a:rPr kumimoji="1" lang="zh-TW" altLang="en-US" sz="1200" dirty="0"/>
              <a:t>「高雄少女失蹤案」震驚全台，誘拐集團先和被害人成為網友，長期聊天放線，再以提供優渥工作的名義騙得少女見面，趁機監禁；主嫌羅男過去已用相同手法性侵兩名國中生，所幸警方在情勢更加惡化前救出本案被害人。</a:t>
            </a:r>
          </a:p>
          <a:p>
            <a:pPr marL="0" indent="0">
              <a:lnSpc>
                <a:spcPct val="110000"/>
              </a:lnSpc>
              <a:buNone/>
            </a:pPr>
            <a:r>
              <a:rPr kumimoji="1" lang="zh-TW" altLang="en-US" sz="1200" dirty="0"/>
              <a:t>今年七月，台南也有一名賴姓男子在網路遊戲中假扮女性，再透過遊戲 </a:t>
            </a:r>
            <a:r>
              <a:rPr kumimoji="1" lang="en" altLang="zh-TW" sz="1200" dirty="0"/>
              <a:t>Line </a:t>
            </a:r>
            <a:r>
              <a:rPr kumimoji="1" lang="zh-TW" altLang="en-US" sz="1200" dirty="0"/>
              <a:t>群組認識男女童，向大家提供點數卡、虛擬裝備，靠著「大姊姊」形象取得對方信任，最後以網路上抓來的性感假照片誘騙他們拍攝自慰影像。</a:t>
            </a:r>
          </a:p>
          <a:p>
            <a:pPr marL="0" indent="0">
              <a:lnSpc>
                <a:spcPct val="110000"/>
              </a:lnSpc>
              <a:buNone/>
            </a:pPr>
            <a:r>
              <a:rPr kumimoji="1" lang="zh-TW" altLang="en-US" sz="1200" dirty="0"/>
              <a:t>警方調查發現，賴男電腦中存有百支檔案；而數十名孩童的父母都是接到警方聯絡後，才知道自己的孩子受害。</a:t>
            </a:r>
          </a:p>
        </p:txBody>
      </p:sp>
      <p:sp>
        <p:nvSpPr>
          <p:cNvPr id="5" name="文字方塊 4">
            <a:extLst>
              <a:ext uri="{FF2B5EF4-FFF2-40B4-BE49-F238E27FC236}">
                <a16:creationId xmlns:a16="http://schemas.microsoft.com/office/drawing/2014/main" xmlns="" id="{C554819A-D31D-9D20-C64C-8BE3661825F2}"/>
              </a:ext>
            </a:extLst>
          </p:cNvPr>
          <p:cNvSpPr txBox="1"/>
          <p:nvPr/>
        </p:nvSpPr>
        <p:spPr>
          <a:xfrm>
            <a:off x="4632385" y="5693749"/>
            <a:ext cx="4658264" cy="276999"/>
          </a:xfrm>
          <a:prstGeom prst="rect">
            <a:avLst/>
          </a:prstGeom>
          <a:noFill/>
        </p:spPr>
        <p:txBody>
          <a:bodyPr wrap="square">
            <a:spAutoFit/>
          </a:bodyPr>
          <a:lstStyle/>
          <a:p>
            <a:r>
              <a:rPr lang="zh-TW" altLang="en-US" sz="1200" dirty="0">
                <a:solidFill>
                  <a:schemeClr val="bg1">
                    <a:lumMod val="75000"/>
                  </a:schemeClr>
                </a:solidFill>
              </a:rPr>
              <a:t>資料：https://news.ltn.com.tw/news/society/breakingnews/3277820</a:t>
            </a:r>
          </a:p>
        </p:txBody>
      </p:sp>
    </p:spTree>
    <p:extLst>
      <p:ext uri="{BB962C8B-B14F-4D97-AF65-F5344CB8AC3E}">
        <p14:creationId xmlns:p14="http://schemas.microsoft.com/office/powerpoint/2010/main" val="796738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smtClean="0"/>
              <a:t>放學後的我們</a:t>
            </a:r>
            <a:endParaRPr kumimoji="1" lang="zh-TW" altLang="en-US" dirty="0"/>
          </a:p>
        </p:txBody>
      </p:sp>
      <p:pic>
        <p:nvPicPr>
          <p:cNvPr id="4" name="內容版面配置區 3" descr="螢幕快照 2023-10-04 上午9.58.33.png"/>
          <p:cNvPicPr>
            <a:picLocks noGrp="1" noChangeAspect="1"/>
          </p:cNvPicPr>
          <p:nvPr>
            <p:ph idx="1"/>
          </p:nvPr>
        </p:nvPicPr>
        <p:blipFill>
          <a:blip r:embed="rId2">
            <a:extLst>
              <a:ext uri="{28A0092B-C50C-407E-A947-70E740481C1C}">
                <a14:useLocalDpi xmlns:a14="http://schemas.microsoft.com/office/drawing/2010/main" val="0"/>
              </a:ext>
            </a:extLst>
          </a:blip>
          <a:srcRect t="873" b="873"/>
          <a:stretch>
            <a:fillRect/>
          </a:stretch>
        </p:blipFill>
        <p:spPr/>
      </p:pic>
    </p:spTree>
    <p:extLst>
      <p:ext uri="{BB962C8B-B14F-4D97-AF65-F5344CB8AC3E}">
        <p14:creationId xmlns:p14="http://schemas.microsoft.com/office/powerpoint/2010/main" val="4071003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smtClean="0"/>
              <a:t>兒少性剝削新聞</a:t>
            </a:r>
            <a:endParaRPr kumimoji="1" lang="zh-TW" altLang="en-US" dirty="0"/>
          </a:p>
        </p:txBody>
      </p:sp>
      <p:pic>
        <p:nvPicPr>
          <p:cNvPr id="4" name="內容版面配置區 3" descr="螢幕快照 2023-10-04 上午9.59.35.png"/>
          <p:cNvPicPr>
            <a:picLocks noGrp="1" noChangeAspect="1"/>
          </p:cNvPicPr>
          <p:nvPr>
            <p:ph idx="1"/>
          </p:nvPr>
        </p:nvPicPr>
        <p:blipFill>
          <a:blip r:embed="rId2">
            <a:extLst>
              <a:ext uri="{28A0092B-C50C-407E-A947-70E740481C1C}">
                <a14:useLocalDpi xmlns:a14="http://schemas.microsoft.com/office/drawing/2010/main" val="0"/>
              </a:ext>
            </a:extLst>
          </a:blip>
          <a:srcRect l="152" r="152"/>
          <a:stretch>
            <a:fillRect/>
          </a:stretch>
        </p:blipFill>
        <p:spPr/>
      </p:pic>
    </p:spTree>
    <p:extLst>
      <p:ext uri="{BB962C8B-B14F-4D97-AF65-F5344CB8AC3E}">
        <p14:creationId xmlns:p14="http://schemas.microsoft.com/office/powerpoint/2010/main" val="14035272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smtClean="0"/>
              <a:t>變身情人</a:t>
            </a:r>
            <a:endParaRPr kumimoji="1" lang="zh-TW" altLang="en-US" dirty="0"/>
          </a:p>
        </p:txBody>
      </p:sp>
      <p:pic>
        <p:nvPicPr>
          <p:cNvPr id="4" name="內容版面配置區 3" descr="螢幕快照 2023-10-04 上午9.58.02.png"/>
          <p:cNvPicPr>
            <a:picLocks noGrp="1" noChangeAspect="1"/>
          </p:cNvPicPr>
          <p:nvPr>
            <p:ph idx="1"/>
          </p:nvPr>
        </p:nvPicPr>
        <p:blipFill>
          <a:blip r:embed="rId2">
            <a:extLst>
              <a:ext uri="{28A0092B-C50C-407E-A947-70E740481C1C}">
                <a14:useLocalDpi xmlns:a14="http://schemas.microsoft.com/office/drawing/2010/main" val="0"/>
              </a:ext>
            </a:extLst>
          </a:blip>
          <a:srcRect t="18882" b="18882"/>
          <a:stretch>
            <a:fillRect/>
          </a:stretch>
        </p:blipFill>
        <p:spPr/>
      </p:pic>
    </p:spTree>
    <p:extLst>
      <p:ext uri="{BB962C8B-B14F-4D97-AF65-F5344CB8AC3E}">
        <p14:creationId xmlns:p14="http://schemas.microsoft.com/office/powerpoint/2010/main" val="2414593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spc="-5" dirty="0">
                <a:solidFill>
                  <a:srgbClr val="FF0000"/>
                </a:solidFill>
              </a:rPr>
              <a:t>數位性別暴力之行為樣態</a:t>
            </a:r>
            <a:r>
              <a:rPr lang="en-US" altLang="zh-TW" b="1" spc="-5" dirty="0">
                <a:solidFill>
                  <a:srgbClr val="FF0000"/>
                </a:solidFill>
              </a:rPr>
              <a:t>1</a:t>
            </a:r>
            <a:endParaRPr kumimoji="1" lang="zh-TW" altLang="en-US" b="1" dirty="0">
              <a:solidFill>
                <a:srgbClr val="FF0000"/>
              </a:solidFill>
            </a:endParaRPr>
          </a:p>
        </p:txBody>
      </p:sp>
      <p:sp>
        <p:nvSpPr>
          <p:cNvPr id="3" name="內容版面配置區 2"/>
          <p:cNvSpPr>
            <a:spLocks noGrp="1"/>
          </p:cNvSpPr>
          <p:nvPr>
            <p:ph idx="1"/>
          </p:nvPr>
        </p:nvSpPr>
        <p:spPr>
          <a:xfrm>
            <a:off x="145089" y="1417638"/>
            <a:ext cx="8998911" cy="5377277"/>
          </a:xfrm>
        </p:spPr>
        <p:txBody>
          <a:bodyPr>
            <a:normAutofit fontScale="85000" lnSpcReduction="20000"/>
          </a:bodyPr>
          <a:lstStyle/>
          <a:p>
            <a:pPr marL="12700">
              <a:lnSpc>
                <a:spcPct val="100000"/>
              </a:lnSpc>
              <a:spcBef>
                <a:spcPts val="95"/>
              </a:spcBef>
            </a:pPr>
            <a:r>
              <a:rPr lang="en-US" altLang="zh-TW" b="0" spc="45" dirty="0">
                <a:solidFill>
                  <a:srgbClr val="FF6699"/>
                </a:solidFill>
                <a:latin typeface="Noto Sans CJK JP Medium"/>
                <a:cs typeface="Noto Sans CJK JP Medium"/>
              </a:rPr>
              <a:t>1.</a:t>
            </a:r>
            <a:r>
              <a:rPr lang="zh-TW" altLang="en-US" b="0" spc="200" dirty="0">
                <a:solidFill>
                  <a:srgbClr val="FF6699"/>
                </a:solidFill>
                <a:latin typeface="Noto Sans CJK JP Medium"/>
                <a:cs typeface="Noto Sans CJK JP Medium"/>
              </a:rPr>
              <a:t> </a:t>
            </a:r>
            <a:r>
              <a:rPr lang="zh-TW" altLang="en-US" b="0" spc="-5" dirty="0">
                <a:solidFill>
                  <a:srgbClr val="FF6699"/>
                </a:solidFill>
                <a:latin typeface="Noto Sans CJK JP Medium"/>
                <a:cs typeface="Noto Sans CJK JP Medium"/>
              </a:rPr>
              <a:t>網路跟蹤</a:t>
            </a:r>
            <a:endParaRPr lang="zh-TW" altLang="en-US" dirty="0">
              <a:latin typeface="Noto Sans CJK JP Medium"/>
              <a:cs typeface="Noto Sans CJK JP Medium"/>
            </a:endParaRPr>
          </a:p>
          <a:p>
            <a:pPr marL="0" marR="5080" indent="0">
              <a:lnSpc>
                <a:spcPct val="100000"/>
              </a:lnSpc>
              <a:buNone/>
            </a:pPr>
            <a:r>
              <a:rPr lang="en-US" altLang="zh-TW" spc="120" dirty="0">
                <a:latin typeface="UKIJ CJK"/>
                <a:cs typeface="UKIJ CJK"/>
              </a:rPr>
              <a:t>A</a:t>
            </a:r>
            <a:r>
              <a:rPr lang="en-US" altLang="zh-TW" spc="50" dirty="0">
                <a:latin typeface="UKIJ CJK"/>
                <a:cs typeface="UKIJ CJK"/>
              </a:rPr>
              <a:t>.</a:t>
            </a:r>
            <a:r>
              <a:rPr lang="zh-TW" altLang="en-US" spc="-5" dirty="0">
                <a:latin typeface="UKIJ CJK"/>
                <a:cs typeface="UKIJ CJK"/>
              </a:rPr>
              <a:t>對</a:t>
            </a:r>
            <a:r>
              <a:rPr lang="zh-TW" altLang="en-US" dirty="0">
                <a:latin typeface="UKIJ CJK"/>
                <a:cs typeface="UKIJ CJK"/>
              </a:rPr>
              <a:t>於他</a:t>
            </a:r>
            <a:r>
              <a:rPr lang="zh-TW" altLang="en-US" spc="-5" dirty="0">
                <a:latin typeface="UKIJ CJK"/>
                <a:cs typeface="UKIJ CJK"/>
              </a:rPr>
              <a:t>人反覆</a:t>
            </a:r>
            <a:r>
              <a:rPr lang="zh-TW" altLang="en-US" dirty="0">
                <a:latin typeface="UKIJ CJK"/>
                <a:cs typeface="UKIJ CJK"/>
              </a:rPr>
              <a:t>實</a:t>
            </a:r>
            <a:r>
              <a:rPr lang="zh-TW" altLang="en-US" spc="-5" dirty="0">
                <a:latin typeface="UKIJ CJK"/>
                <a:cs typeface="UKIJ CJK"/>
              </a:rPr>
              <a:t>施跟蹤</a:t>
            </a:r>
            <a:r>
              <a:rPr lang="zh-TW" altLang="en-US" dirty="0">
                <a:latin typeface="UKIJ CJK"/>
                <a:cs typeface="UKIJ CJK"/>
              </a:rPr>
              <a:t>騷</a:t>
            </a:r>
            <a:r>
              <a:rPr lang="zh-TW" altLang="en-US" spc="-5" dirty="0">
                <a:latin typeface="UKIJ CJK"/>
                <a:cs typeface="UKIJ CJK"/>
              </a:rPr>
              <a:t>擾行為</a:t>
            </a:r>
            <a:r>
              <a:rPr lang="zh-TW" altLang="en-US" dirty="0">
                <a:latin typeface="UKIJ CJK"/>
                <a:cs typeface="UKIJ CJK"/>
              </a:rPr>
              <a:t>，</a:t>
            </a:r>
            <a:r>
              <a:rPr lang="zh-TW" altLang="en-US" spc="-5" dirty="0">
                <a:latin typeface="UKIJ CJK"/>
                <a:cs typeface="UKIJ CJK"/>
              </a:rPr>
              <a:t>致令他</a:t>
            </a:r>
            <a:r>
              <a:rPr lang="zh-TW" altLang="en-US" dirty="0">
                <a:latin typeface="UKIJ CJK"/>
                <a:cs typeface="UKIJ CJK"/>
              </a:rPr>
              <a:t>人</a:t>
            </a:r>
            <a:r>
              <a:rPr lang="zh-TW" altLang="en-US" spc="-5" dirty="0">
                <a:latin typeface="UKIJ CJK"/>
                <a:cs typeface="UKIJ CJK"/>
              </a:rPr>
              <a:t>感到不</a:t>
            </a:r>
            <a:r>
              <a:rPr lang="zh-TW" altLang="en-US" dirty="0">
                <a:latin typeface="UKIJ CJK"/>
                <a:cs typeface="UKIJ CJK"/>
              </a:rPr>
              <a:t>安</a:t>
            </a:r>
            <a:r>
              <a:rPr lang="zh-TW" altLang="en-US" spc="-5" dirty="0">
                <a:latin typeface="UKIJ CJK"/>
                <a:cs typeface="UKIJ CJK"/>
              </a:rPr>
              <a:t>或畏懼。 </a:t>
            </a:r>
            <a:endParaRPr lang="en-US" altLang="zh-TW" spc="-5" dirty="0">
              <a:latin typeface="UKIJ CJK"/>
              <a:cs typeface="UKIJ CJK"/>
            </a:endParaRPr>
          </a:p>
          <a:p>
            <a:pPr marL="0" marR="5080" indent="0">
              <a:lnSpc>
                <a:spcPct val="100000"/>
              </a:lnSpc>
              <a:buNone/>
            </a:pPr>
            <a:r>
              <a:rPr lang="zh-TW" altLang="en-US" spc="-5" dirty="0">
                <a:latin typeface="UKIJ CJK"/>
                <a:cs typeface="UKIJ CJK"/>
              </a:rPr>
              <a:t> </a:t>
            </a:r>
            <a:r>
              <a:rPr lang="en-US" altLang="zh-TW" spc="-40" dirty="0">
                <a:latin typeface="UKIJ CJK"/>
                <a:cs typeface="UKIJ CJK"/>
              </a:rPr>
              <a:t>B.</a:t>
            </a:r>
            <a:r>
              <a:rPr lang="zh-TW" altLang="en-US" spc="-10" dirty="0">
                <a:latin typeface="UKIJ CJK"/>
                <a:cs typeface="UKIJ CJK"/>
              </a:rPr>
              <a:t>跟蹤或監視他人活動。</a:t>
            </a:r>
            <a:endParaRPr lang="zh-TW" altLang="en-US" dirty="0">
              <a:latin typeface="UKIJ CJK"/>
              <a:cs typeface="UKIJ CJK"/>
            </a:endParaRPr>
          </a:p>
          <a:p>
            <a:pPr marL="0" marR="375285" indent="0">
              <a:lnSpc>
                <a:spcPct val="100000"/>
              </a:lnSpc>
              <a:buNone/>
            </a:pPr>
            <a:r>
              <a:rPr lang="en-US" altLang="zh-TW" spc="70" dirty="0">
                <a:latin typeface="UKIJ CJK"/>
                <a:cs typeface="UKIJ CJK"/>
              </a:rPr>
              <a:t>C</a:t>
            </a:r>
            <a:r>
              <a:rPr lang="en-US" altLang="zh-TW" spc="25" dirty="0">
                <a:latin typeface="UKIJ CJK"/>
                <a:cs typeface="UKIJ CJK"/>
              </a:rPr>
              <a:t>.</a:t>
            </a:r>
            <a:r>
              <a:rPr lang="zh-TW" altLang="en-US" spc="-5" dirty="0">
                <a:latin typeface="UKIJ CJK"/>
                <a:cs typeface="UKIJ CJK"/>
              </a:rPr>
              <a:t>監視或蒐集他人網路活動或資</a:t>
            </a:r>
            <a:r>
              <a:rPr lang="zh-TW" altLang="en-US" dirty="0">
                <a:latin typeface="UKIJ CJK"/>
                <a:cs typeface="UKIJ CJK"/>
              </a:rPr>
              <a:t>訊</a:t>
            </a:r>
            <a:r>
              <a:rPr lang="zh-TW" altLang="en-US" spc="-5" dirty="0">
                <a:latin typeface="UKIJ CJK"/>
                <a:cs typeface="UKIJ CJK"/>
              </a:rPr>
              <a:t>，進</a:t>
            </a:r>
            <a:r>
              <a:rPr lang="zh-TW" altLang="en-US" dirty="0">
                <a:latin typeface="UKIJ CJK"/>
                <a:cs typeface="UKIJ CJK"/>
              </a:rPr>
              <a:t>而</a:t>
            </a:r>
            <a:r>
              <a:rPr lang="zh-TW" altLang="en-US" spc="-5" dirty="0">
                <a:latin typeface="UKIJ CJK"/>
                <a:cs typeface="UKIJ CJK"/>
              </a:rPr>
              <a:t>違反</a:t>
            </a:r>
            <a:r>
              <a:rPr lang="zh-TW" altLang="en-US" dirty="0">
                <a:latin typeface="UKIJ CJK"/>
                <a:cs typeface="UKIJ CJK"/>
              </a:rPr>
              <a:t>他</a:t>
            </a:r>
            <a:r>
              <a:rPr lang="zh-TW" altLang="en-US" spc="-5" dirty="0">
                <a:latin typeface="UKIJ CJK"/>
                <a:cs typeface="UKIJ CJK"/>
              </a:rPr>
              <a:t>人意</a:t>
            </a:r>
            <a:r>
              <a:rPr lang="zh-TW" altLang="en-US" dirty="0">
                <a:latin typeface="UKIJ CJK"/>
                <a:cs typeface="UKIJ CJK"/>
              </a:rPr>
              <a:t>願</a:t>
            </a:r>
            <a:r>
              <a:rPr lang="zh-TW" altLang="en-US" spc="-5" dirty="0">
                <a:latin typeface="UKIJ CJK"/>
                <a:cs typeface="UKIJ CJK"/>
              </a:rPr>
              <a:t>與之接觸等。</a:t>
            </a:r>
            <a:endParaRPr lang="zh-TW" altLang="en-US" dirty="0">
              <a:latin typeface="UKIJ CJK"/>
              <a:cs typeface="UKIJ CJK"/>
            </a:endParaRPr>
          </a:p>
          <a:p>
            <a:pPr marL="439420" indent="-426720">
              <a:lnSpc>
                <a:spcPct val="100000"/>
              </a:lnSpc>
              <a:buAutoNum type="arabicPeriod" startAt="2"/>
              <a:tabLst>
                <a:tab pos="439420" algn="l"/>
              </a:tabLst>
            </a:pPr>
            <a:r>
              <a:rPr lang="zh-TW" altLang="en-US" b="0" spc="-10" dirty="0">
                <a:solidFill>
                  <a:srgbClr val="FF6699"/>
                </a:solidFill>
                <a:latin typeface="Noto Sans CJK JP Medium"/>
                <a:cs typeface="Noto Sans CJK JP Medium"/>
              </a:rPr>
              <a:t>惡意或未經同意散布與性或性別</a:t>
            </a:r>
            <a:r>
              <a:rPr lang="zh-TW" altLang="en-US" b="0" dirty="0">
                <a:solidFill>
                  <a:srgbClr val="FF6699"/>
                </a:solidFill>
                <a:latin typeface="Noto Sans CJK JP Medium"/>
                <a:cs typeface="Noto Sans CJK JP Medium"/>
              </a:rPr>
              <a:t>有</a:t>
            </a:r>
            <a:r>
              <a:rPr lang="zh-TW" altLang="en-US" b="0" spc="-10" dirty="0">
                <a:solidFill>
                  <a:srgbClr val="FF6699"/>
                </a:solidFill>
                <a:latin typeface="Noto Sans CJK JP Medium"/>
                <a:cs typeface="Noto Sans CJK JP Medium"/>
              </a:rPr>
              <a:t>關個</a:t>
            </a:r>
            <a:r>
              <a:rPr lang="zh-TW" altLang="en-US" b="0" dirty="0">
                <a:solidFill>
                  <a:srgbClr val="FF6699"/>
                </a:solidFill>
                <a:latin typeface="Noto Sans CJK JP Medium"/>
                <a:cs typeface="Noto Sans CJK JP Medium"/>
              </a:rPr>
              <a:t>人</a:t>
            </a:r>
            <a:r>
              <a:rPr lang="zh-TW" altLang="en-US" b="0" spc="-10" dirty="0">
                <a:solidFill>
                  <a:srgbClr val="FF6699"/>
                </a:solidFill>
                <a:latin typeface="Noto Sans CJK JP Medium"/>
                <a:cs typeface="Noto Sans CJK JP Medium"/>
              </a:rPr>
              <a:t>私密</a:t>
            </a:r>
            <a:r>
              <a:rPr lang="zh-TW" altLang="en-US" b="0" dirty="0">
                <a:solidFill>
                  <a:srgbClr val="FF6699"/>
                </a:solidFill>
                <a:latin typeface="Noto Sans CJK JP Medium"/>
                <a:cs typeface="Noto Sans CJK JP Medium"/>
              </a:rPr>
              <a:t>資</a:t>
            </a:r>
            <a:r>
              <a:rPr lang="zh-TW" altLang="en-US" b="0" spc="-5" dirty="0">
                <a:solidFill>
                  <a:srgbClr val="FF6699"/>
                </a:solidFill>
                <a:latin typeface="Noto Sans CJK JP Medium"/>
                <a:cs typeface="Noto Sans CJK JP Medium"/>
              </a:rPr>
              <a:t>料</a:t>
            </a:r>
            <a:endParaRPr lang="zh-TW" altLang="en-US" dirty="0">
              <a:latin typeface="Noto Sans CJK JP Medium"/>
              <a:cs typeface="Noto Sans CJK JP Medium"/>
            </a:endParaRPr>
          </a:p>
          <a:p>
            <a:pPr marL="0" marR="343535" indent="0">
              <a:lnSpc>
                <a:spcPct val="100000"/>
              </a:lnSpc>
              <a:spcBef>
                <a:spcPts val="5"/>
              </a:spcBef>
              <a:buNone/>
            </a:pPr>
            <a:r>
              <a:rPr lang="zh-TW" altLang="en-US" spc="-5" dirty="0">
                <a:latin typeface="UKIJ CJK"/>
                <a:cs typeface="UKIJ CJK"/>
              </a:rPr>
              <a:t>惡意或未經同意而散布與性或性別</a:t>
            </a:r>
            <a:r>
              <a:rPr lang="zh-TW" altLang="en-US" dirty="0">
                <a:latin typeface="UKIJ CJK"/>
                <a:cs typeface="UKIJ CJK"/>
              </a:rPr>
              <a:t>有</a:t>
            </a:r>
            <a:r>
              <a:rPr lang="zh-TW" altLang="en-US" spc="-5" dirty="0">
                <a:latin typeface="UKIJ CJK"/>
                <a:cs typeface="UKIJ CJK"/>
              </a:rPr>
              <a:t>關之</a:t>
            </a:r>
            <a:r>
              <a:rPr lang="zh-TW" altLang="en-US" dirty="0">
                <a:latin typeface="UKIJ CJK"/>
                <a:cs typeface="UKIJ CJK"/>
              </a:rPr>
              <a:t>文</a:t>
            </a:r>
            <a:r>
              <a:rPr lang="zh-TW" altLang="en-US" spc="-5" dirty="0">
                <a:latin typeface="UKIJ CJK"/>
                <a:cs typeface="UKIJ CJK"/>
              </a:rPr>
              <a:t>字、</a:t>
            </a:r>
            <a:r>
              <a:rPr lang="zh-TW" altLang="en-US" dirty="0">
                <a:latin typeface="UKIJ CJK"/>
                <a:cs typeface="UKIJ CJK"/>
              </a:rPr>
              <a:t>聲</a:t>
            </a:r>
            <a:r>
              <a:rPr lang="zh-TW" altLang="en-US" spc="-5" dirty="0">
                <a:latin typeface="UKIJ CJK"/>
                <a:cs typeface="UKIJ CJK"/>
              </a:rPr>
              <a:t>音、</a:t>
            </a:r>
            <a:r>
              <a:rPr lang="zh-TW" altLang="en-US" dirty="0">
                <a:latin typeface="UKIJ CJK"/>
                <a:cs typeface="UKIJ CJK"/>
              </a:rPr>
              <a:t>圖</a:t>
            </a:r>
            <a:r>
              <a:rPr lang="zh-TW" altLang="en-US" spc="-5" dirty="0">
                <a:latin typeface="UKIJ CJK"/>
                <a:cs typeface="UKIJ CJK"/>
              </a:rPr>
              <a:t>畫、 照片或影像等個人私密資料。</a:t>
            </a:r>
            <a:endParaRPr lang="zh-TW" altLang="en-US" dirty="0">
              <a:latin typeface="UKIJ CJK"/>
              <a:cs typeface="UKIJ CJK"/>
            </a:endParaRPr>
          </a:p>
          <a:p>
            <a:pPr marL="439420" indent="-426720">
              <a:lnSpc>
                <a:spcPct val="100000"/>
              </a:lnSpc>
              <a:buAutoNum type="arabicPeriod" startAt="3"/>
              <a:tabLst>
                <a:tab pos="439420" algn="l"/>
              </a:tabLst>
            </a:pPr>
            <a:r>
              <a:rPr lang="zh-TW" altLang="en-US" b="0" spc="-10" dirty="0">
                <a:solidFill>
                  <a:srgbClr val="FF6699"/>
                </a:solidFill>
                <a:latin typeface="Noto Sans CJK JP Medium"/>
                <a:cs typeface="Noto Sans CJK JP Medium"/>
              </a:rPr>
              <a:t>網路性騷擾</a:t>
            </a:r>
            <a:endParaRPr lang="zh-TW" altLang="en-US" dirty="0">
              <a:latin typeface="Noto Sans CJK JP Medium"/>
              <a:cs typeface="Noto Sans CJK JP Medium"/>
            </a:endParaRPr>
          </a:p>
          <a:p>
            <a:pPr marL="12700" marR="361950">
              <a:lnSpc>
                <a:spcPct val="100000"/>
              </a:lnSpc>
              <a:buSzPct val="96428"/>
              <a:buAutoNum type="alphaUcPeriod"/>
              <a:tabLst>
                <a:tab pos="349250" algn="l"/>
              </a:tabLst>
            </a:pPr>
            <a:r>
              <a:rPr lang="zh-TW" altLang="en-US" spc="-5" dirty="0">
                <a:latin typeface="UKIJ CJK"/>
                <a:cs typeface="UKIJ CJK"/>
              </a:rPr>
              <a:t>未經同意逕將猥褻文字、聲</a:t>
            </a:r>
            <a:r>
              <a:rPr lang="zh-TW" altLang="en-US" dirty="0">
                <a:latin typeface="UKIJ CJK"/>
                <a:cs typeface="UKIJ CJK"/>
              </a:rPr>
              <a:t>音</a:t>
            </a:r>
            <a:r>
              <a:rPr lang="zh-TW" altLang="en-US" spc="-5" dirty="0">
                <a:latin typeface="UKIJ CJK"/>
                <a:cs typeface="UKIJ CJK"/>
              </a:rPr>
              <a:t>、圖</a:t>
            </a:r>
            <a:r>
              <a:rPr lang="zh-TW" altLang="en-US" dirty="0">
                <a:latin typeface="UKIJ CJK"/>
                <a:cs typeface="UKIJ CJK"/>
              </a:rPr>
              <a:t>畫</a:t>
            </a:r>
            <a:r>
              <a:rPr lang="zh-TW" altLang="en-US" spc="-5" dirty="0">
                <a:latin typeface="UKIJ CJK"/>
                <a:cs typeface="UKIJ CJK"/>
              </a:rPr>
              <a:t>、照</a:t>
            </a:r>
            <a:r>
              <a:rPr lang="zh-TW" altLang="en-US" dirty="0">
                <a:latin typeface="UKIJ CJK"/>
                <a:cs typeface="UKIJ CJK"/>
              </a:rPr>
              <a:t>片</a:t>
            </a:r>
            <a:r>
              <a:rPr lang="zh-TW" altLang="en-US" spc="-5" dirty="0">
                <a:latin typeface="UKIJ CJK"/>
                <a:cs typeface="UKIJ CJK"/>
              </a:rPr>
              <a:t>或影</a:t>
            </a:r>
            <a:r>
              <a:rPr lang="zh-TW" altLang="en-US" dirty="0">
                <a:latin typeface="UKIJ CJK"/>
                <a:cs typeface="UKIJ CJK"/>
              </a:rPr>
              <a:t>像</a:t>
            </a:r>
            <a:r>
              <a:rPr lang="zh-TW" altLang="en-US" spc="-5" dirty="0">
                <a:latin typeface="UKIJ CJK"/>
                <a:cs typeface="UKIJ CJK"/>
              </a:rPr>
              <a:t>等資</a:t>
            </a:r>
            <a:r>
              <a:rPr lang="zh-TW" altLang="en-US" dirty="0">
                <a:latin typeface="UKIJ CJK"/>
                <a:cs typeface="UKIJ CJK"/>
              </a:rPr>
              <a:t>料</a:t>
            </a:r>
            <a:r>
              <a:rPr lang="zh-TW" altLang="en-US" spc="-5" dirty="0">
                <a:latin typeface="UKIJ CJK"/>
                <a:cs typeface="UKIJ CJK"/>
              </a:rPr>
              <a:t>傳 送他人。</a:t>
            </a:r>
            <a:endParaRPr lang="zh-TW" altLang="en-US" dirty="0">
              <a:latin typeface="UKIJ CJK"/>
              <a:cs typeface="UKIJ CJK"/>
            </a:endParaRPr>
          </a:p>
          <a:p>
            <a:pPr marL="12700" marR="389255">
              <a:lnSpc>
                <a:spcPct val="100000"/>
              </a:lnSpc>
              <a:buSzPct val="96428"/>
              <a:buAutoNum type="alphaUcPeriod"/>
              <a:tabLst>
                <a:tab pos="321945" algn="l"/>
              </a:tabLst>
            </a:pPr>
            <a:r>
              <a:rPr lang="zh-TW" altLang="en-US" spc="-5" dirty="0">
                <a:latin typeface="UKIJ CJK"/>
                <a:cs typeface="UKIJ CJK"/>
              </a:rPr>
              <a:t>對於他人實施性別工作平等</a:t>
            </a:r>
            <a:r>
              <a:rPr lang="zh-TW" altLang="en-US" dirty="0">
                <a:latin typeface="UKIJ CJK"/>
                <a:cs typeface="UKIJ CJK"/>
              </a:rPr>
              <a:t>法</a:t>
            </a:r>
            <a:r>
              <a:rPr lang="zh-TW" altLang="en-US" spc="-5" dirty="0">
                <a:latin typeface="UKIJ CJK"/>
                <a:cs typeface="UKIJ CJK"/>
              </a:rPr>
              <a:t>、性</a:t>
            </a:r>
            <a:r>
              <a:rPr lang="zh-TW" altLang="en-US" dirty="0">
                <a:latin typeface="UKIJ CJK"/>
                <a:cs typeface="UKIJ CJK"/>
              </a:rPr>
              <a:t>別</a:t>
            </a:r>
            <a:r>
              <a:rPr lang="zh-TW" altLang="en-US" spc="-5" dirty="0">
                <a:latin typeface="UKIJ CJK"/>
                <a:cs typeface="UKIJ CJK"/>
              </a:rPr>
              <a:t>平等</a:t>
            </a:r>
            <a:r>
              <a:rPr lang="zh-TW" altLang="en-US" dirty="0">
                <a:latin typeface="UKIJ CJK"/>
                <a:cs typeface="UKIJ CJK"/>
              </a:rPr>
              <a:t>教</a:t>
            </a:r>
            <a:r>
              <a:rPr lang="zh-TW" altLang="en-US" spc="-5" dirty="0">
                <a:latin typeface="UKIJ CJK"/>
                <a:cs typeface="UKIJ CJK"/>
              </a:rPr>
              <a:t>育法</a:t>
            </a:r>
            <a:r>
              <a:rPr lang="zh-TW" altLang="en-US" dirty="0">
                <a:latin typeface="UKIJ CJK"/>
                <a:cs typeface="UKIJ CJK"/>
              </a:rPr>
              <a:t>或</a:t>
            </a:r>
            <a:r>
              <a:rPr lang="zh-TW" altLang="en-US" spc="-5" dirty="0">
                <a:latin typeface="UKIJ CJK"/>
                <a:cs typeface="UKIJ CJK"/>
              </a:rPr>
              <a:t>性騷</a:t>
            </a:r>
            <a:r>
              <a:rPr lang="zh-TW" altLang="en-US" dirty="0">
                <a:latin typeface="UKIJ CJK"/>
                <a:cs typeface="UKIJ CJK"/>
              </a:rPr>
              <a:t>擾</a:t>
            </a:r>
            <a:r>
              <a:rPr lang="zh-TW" altLang="en-US" spc="-5" dirty="0">
                <a:latin typeface="UKIJ CJK"/>
                <a:cs typeface="UKIJ CJK"/>
              </a:rPr>
              <a:t>防 治法所定性騷擾行為。</a:t>
            </a:r>
            <a:endParaRPr lang="zh-TW" altLang="en-US" dirty="0">
              <a:latin typeface="UKIJ CJK"/>
              <a:cs typeface="UKIJ CJK"/>
            </a:endParaRPr>
          </a:p>
        </p:txBody>
      </p:sp>
    </p:spTree>
    <p:extLst>
      <p:ext uri="{BB962C8B-B14F-4D97-AF65-F5344CB8AC3E}">
        <p14:creationId xmlns:p14="http://schemas.microsoft.com/office/powerpoint/2010/main" val="3761389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標題 1"/>
          <p:cNvSpPr>
            <a:spLocks noGrp="1"/>
          </p:cNvSpPr>
          <p:nvPr>
            <p:ph type="title"/>
          </p:nvPr>
        </p:nvSpPr>
        <p:spPr>
          <a:xfrm>
            <a:off x="457200" y="3175"/>
            <a:ext cx="8229600" cy="1143000"/>
          </a:xfrm>
        </p:spPr>
        <p:txBody>
          <a:bodyPr/>
          <a:lstStyle/>
          <a:p>
            <a:r>
              <a:rPr lang="zh-TW" altLang="en-US" sz="4800" b="1">
                <a:solidFill>
                  <a:srgbClr val="DE3CC6"/>
                </a:solidFill>
                <a:latin typeface="Arial" charset="0"/>
                <a:ea typeface="新細明體" charset="0"/>
              </a:rPr>
              <a:t>溝通透明化</a:t>
            </a:r>
          </a:p>
        </p:txBody>
      </p:sp>
      <p:pic>
        <p:nvPicPr>
          <p:cNvPr id="46082" name="內容版面配置區 3" descr="螢幕快照 2017-09-03 下午12.46.51.png"/>
          <p:cNvPicPr>
            <a:picLocks noGrp="1" noChangeAspect="1"/>
          </p:cNvPicPr>
          <p:nvPr>
            <p:ph idx="1"/>
          </p:nvPr>
        </p:nvPicPr>
        <p:blipFill>
          <a:blip r:embed="rId2">
            <a:extLst>
              <a:ext uri="{28A0092B-C50C-407E-A947-70E740481C1C}">
                <a14:useLocalDpi xmlns:a14="http://schemas.microsoft.com/office/drawing/2010/main" val="0"/>
              </a:ext>
            </a:extLst>
          </a:blip>
          <a:srcRect l="-19025" r="-19025"/>
          <a:stretch>
            <a:fillRect/>
          </a:stretch>
        </p:blipFill>
        <p:spPr>
          <a:xfrm>
            <a:off x="0" y="1146175"/>
            <a:ext cx="8872538" cy="5559425"/>
          </a:xfrm>
        </p:spPr>
      </p:pic>
    </p:spTree>
    <p:extLst>
      <p:ext uri="{BB962C8B-B14F-4D97-AF65-F5344CB8AC3E}">
        <p14:creationId xmlns:p14="http://schemas.microsoft.com/office/powerpoint/2010/main" val="3440264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標題 1"/>
          <p:cNvSpPr>
            <a:spLocks noGrp="1"/>
          </p:cNvSpPr>
          <p:nvPr>
            <p:ph type="title"/>
          </p:nvPr>
        </p:nvSpPr>
        <p:spPr/>
        <p:txBody>
          <a:bodyPr/>
          <a:lstStyle/>
          <a:p>
            <a:endParaRPr lang="zh-TW" altLang="en-US">
              <a:latin typeface="Arial" charset="0"/>
              <a:ea typeface="新細明體" charset="0"/>
            </a:endParaRPr>
          </a:p>
        </p:txBody>
      </p:sp>
      <p:pic>
        <p:nvPicPr>
          <p:cNvPr id="47106" name="內容版面配置區 3" descr="螢幕快照 2017-09-03 下午12.41.18.png"/>
          <p:cNvPicPr>
            <a:picLocks noGrp="1" noChangeAspect="1"/>
          </p:cNvPicPr>
          <p:nvPr>
            <p:ph idx="1"/>
          </p:nvPr>
        </p:nvPicPr>
        <p:blipFill>
          <a:blip r:embed="rId2">
            <a:extLst>
              <a:ext uri="{28A0092B-C50C-407E-A947-70E740481C1C}">
                <a14:useLocalDpi xmlns:a14="http://schemas.microsoft.com/office/drawing/2010/main" val="0"/>
              </a:ext>
            </a:extLst>
          </a:blip>
          <a:srcRect l="-23297" r="-23297"/>
          <a:stretch>
            <a:fillRect/>
          </a:stretch>
        </p:blipFill>
        <p:spPr>
          <a:xfrm>
            <a:off x="-1287463" y="274638"/>
            <a:ext cx="11752263" cy="6583362"/>
          </a:xfrm>
        </p:spPr>
      </p:pic>
    </p:spTree>
    <p:extLst>
      <p:ext uri="{BB962C8B-B14F-4D97-AF65-F5344CB8AC3E}">
        <p14:creationId xmlns:p14="http://schemas.microsoft.com/office/powerpoint/2010/main" val="928797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標題 1"/>
          <p:cNvSpPr>
            <a:spLocks noGrp="1"/>
          </p:cNvSpPr>
          <p:nvPr>
            <p:ph type="title"/>
          </p:nvPr>
        </p:nvSpPr>
        <p:spPr/>
        <p:txBody>
          <a:bodyPr/>
          <a:lstStyle/>
          <a:p>
            <a:endParaRPr lang="zh-TW" altLang="en-US">
              <a:latin typeface="Arial" charset="0"/>
              <a:ea typeface="新細明體" charset="0"/>
            </a:endParaRPr>
          </a:p>
        </p:txBody>
      </p:sp>
      <p:pic>
        <p:nvPicPr>
          <p:cNvPr id="48130" name="內容版面配置區 3" descr="螢幕快照 2017-09-03 下午12.42.23.png"/>
          <p:cNvPicPr>
            <a:picLocks noGrp="1" noChangeAspect="1"/>
          </p:cNvPicPr>
          <p:nvPr>
            <p:ph idx="1"/>
          </p:nvPr>
        </p:nvPicPr>
        <p:blipFill>
          <a:blip r:embed="rId2">
            <a:extLst>
              <a:ext uri="{28A0092B-C50C-407E-A947-70E740481C1C}">
                <a14:useLocalDpi xmlns:a14="http://schemas.microsoft.com/office/drawing/2010/main" val="0"/>
              </a:ext>
            </a:extLst>
          </a:blip>
          <a:srcRect l="-15251" r="-15251"/>
          <a:stretch>
            <a:fillRect/>
          </a:stretch>
        </p:blipFill>
        <p:spPr>
          <a:xfrm>
            <a:off x="-1117600" y="274638"/>
            <a:ext cx="11125200" cy="6583362"/>
          </a:xfrm>
        </p:spPr>
      </p:pic>
    </p:spTree>
    <p:extLst>
      <p:ext uri="{BB962C8B-B14F-4D97-AF65-F5344CB8AC3E}">
        <p14:creationId xmlns:p14="http://schemas.microsoft.com/office/powerpoint/2010/main" val="40409401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BE30E91D-592D-C43E-F487-45CB5BC65943}"/>
              </a:ext>
            </a:extLst>
          </p:cNvPr>
          <p:cNvSpPr>
            <a:spLocks noGrp="1"/>
          </p:cNvSpPr>
          <p:nvPr>
            <p:ph type="title"/>
          </p:nvPr>
        </p:nvSpPr>
        <p:spPr/>
        <p:txBody>
          <a:bodyPr>
            <a:normAutofit fontScale="90000"/>
          </a:bodyPr>
          <a:lstStyle/>
          <a:p>
            <a:r>
              <a:rPr lang="zh-TW" altLang="en-US" b="1" dirty="0">
                <a:solidFill>
                  <a:srgbClr val="FF0000"/>
                </a:solidFill>
              </a:rPr>
              <a:t>關於「家長」如何正確教導與陪伴</a:t>
            </a:r>
          </a:p>
        </p:txBody>
      </p:sp>
      <p:sp>
        <p:nvSpPr>
          <p:cNvPr id="3" name="內容版面配置區 2">
            <a:extLst>
              <a:ext uri="{FF2B5EF4-FFF2-40B4-BE49-F238E27FC236}">
                <a16:creationId xmlns:a16="http://schemas.microsoft.com/office/drawing/2014/main" xmlns="" id="{5216475A-12AA-4FA2-8D85-626539521FFC}"/>
              </a:ext>
            </a:extLst>
          </p:cNvPr>
          <p:cNvSpPr>
            <a:spLocks noGrp="1"/>
          </p:cNvSpPr>
          <p:nvPr>
            <p:ph idx="1"/>
          </p:nvPr>
        </p:nvSpPr>
        <p:spPr/>
        <p:txBody>
          <a:bodyPr>
            <a:normAutofit fontScale="92500"/>
          </a:bodyPr>
          <a:lstStyle/>
          <a:p>
            <a:pPr>
              <a:buFont typeface="Wingdings" panose="05000000000000000000" pitchFamily="2" charset="2"/>
              <a:buChar char="ü"/>
            </a:pPr>
            <a:r>
              <a:rPr lang="zh-TW" altLang="en-US" dirty="0"/>
              <a:t>教導孩子如何分辨正確與不正確的交友行為。</a:t>
            </a:r>
          </a:p>
          <a:p>
            <a:pPr>
              <a:buFont typeface="Wingdings" panose="05000000000000000000" pitchFamily="2" charset="2"/>
              <a:buChar char="ü"/>
            </a:pPr>
            <a:r>
              <a:rPr lang="zh-TW" altLang="en-US" dirty="0"/>
              <a:t>監督孩子上網行為，限制上網時間。</a:t>
            </a:r>
          </a:p>
          <a:p>
            <a:pPr>
              <a:buFont typeface="Wingdings" panose="05000000000000000000" pitchFamily="2" charset="2"/>
              <a:buChar char="ü"/>
            </a:pPr>
            <a:r>
              <a:rPr lang="zh-TW" altLang="en-US" dirty="0"/>
              <a:t>鼓勵孩子與身邊的人進行面對面的社交活動。</a:t>
            </a:r>
          </a:p>
          <a:p>
            <a:pPr>
              <a:buFont typeface="Wingdings" panose="05000000000000000000" pitchFamily="2" charset="2"/>
              <a:buChar char="ü"/>
            </a:pPr>
            <a:r>
              <a:rPr lang="zh-TW" altLang="en-US" dirty="0"/>
              <a:t>教導孩子保護個人隱私的重要性。</a:t>
            </a:r>
          </a:p>
          <a:p>
            <a:pPr>
              <a:buFont typeface="Wingdings" panose="05000000000000000000" pitchFamily="2" charset="2"/>
              <a:buChar char="ü"/>
            </a:pPr>
            <a:r>
              <a:rPr lang="zh-TW" altLang="en-US" dirty="0"/>
              <a:t>討論網路詐騙、霸凌等問題，讓孩子了解相關法律。</a:t>
            </a:r>
          </a:p>
          <a:p>
            <a:pPr>
              <a:buFont typeface="Wingdings" panose="05000000000000000000" pitchFamily="2" charset="2"/>
              <a:buChar char="ü"/>
            </a:pPr>
            <a:r>
              <a:rPr lang="zh-TW" altLang="en-US" dirty="0"/>
              <a:t>給孩子提供支持和安全感，讓他們感受到可以隨時向家長尋求幫助。</a:t>
            </a:r>
          </a:p>
        </p:txBody>
      </p:sp>
    </p:spTree>
    <p:extLst>
      <p:ext uri="{BB962C8B-B14F-4D97-AF65-F5344CB8AC3E}">
        <p14:creationId xmlns:p14="http://schemas.microsoft.com/office/powerpoint/2010/main" val="16134824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endParaRPr lang="zh-TW" altLang="en-US"/>
          </a:p>
        </p:txBody>
      </p:sp>
      <p:pic>
        <p:nvPicPr>
          <p:cNvPr id="4" name="內容版面配置區 3" descr="螢幕快照 2019-03-30 下午12.34.57.png"/>
          <p:cNvPicPr>
            <a:picLocks noGrp="1" noChangeAspect="1"/>
          </p:cNvPicPr>
          <p:nvPr>
            <p:ph idx="1"/>
          </p:nvPr>
        </p:nvPicPr>
        <p:blipFill>
          <a:blip r:embed="rId2">
            <a:extLst>
              <a:ext uri="{28A0092B-C50C-407E-A947-70E740481C1C}">
                <a14:useLocalDpi xmlns:a14="http://schemas.microsoft.com/office/drawing/2010/main" val="0"/>
              </a:ext>
            </a:extLst>
          </a:blip>
          <a:srcRect l="2442" r="2442"/>
          <a:stretch>
            <a:fillRect/>
          </a:stretch>
        </p:blipFill>
        <p:spPr>
          <a:xfrm>
            <a:off x="0" y="0"/>
            <a:ext cx="9155113" cy="6858000"/>
          </a:xfrm>
        </p:spPr>
      </p:pic>
    </p:spTree>
    <p:extLst>
      <p:ext uri="{BB962C8B-B14F-4D97-AF65-F5344CB8AC3E}">
        <p14:creationId xmlns:p14="http://schemas.microsoft.com/office/powerpoint/2010/main" val="1178499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spc="-5" dirty="0">
                <a:solidFill>
                  <a:srgbClr val="FF0000"/>
                </a:solidFill>
              </a:rPr>
              <a:t>數位性別暴力之行為樣態</a:t>
            </a:r>
            <a:r>
              <a:rPr lang="en-US" altLang="zh-TW" b="1" spc="-5" dirty="0">
                <a:solidFill>
                  <a:srgbClr val="FF0000"/>
                </a:solidFill>
              </a:rPr>
              <a:t>2</a:t>
            </a:r>
            <a:endParaRPr lang="zh-TW" altLang="en-US" b="1" spc="-5" dirty="0">
              <a:solidFill>
                <a:srgbClr val="FF0000"/>
              </a:solidFill>
            </a:endParaRPr>
          </a:p>
        </p:txBody>
      </p:sp>
      <p:sp>
        <p:nvSpPr>
          <p:cNvPr id="3" name="內容版面配置區 2"/>
          <p:cNvSpPr>
            <a:spLocks noGrp="1"/>
          </p:cNvSpPr>
          <p:nvPr>
            <p:ph idx="1"/>
          </p:nvPr>
        </p:nvSpPr>
        <p:spPr>
          <a:xfrm>
            <a:off x="457200" y="1600200"/>
            <a:ext cx="8569022" cy="4525963"/>
          </a:xfrm>
        </p:spPr>
        <p:txBody>
          <a:bodyPr>
            <a:normAutofit fontScale="85000" lnSpcReduction="20000"/>
          </a:bodyPr>
          <a:lstStyle/>
          <a:p>
            <a:pPr marL="12700">
              <a:lnSpc>
                <a:spcPct val="100000"/>
              </a:lnSpc>
              <a:spcBef>
                <a:spcPts val="95"/>
              </a:spcBef>
            </a:pPr>
            <a:r>
              <a:rPr lang="en-US" altLang="zh-TW" b="0" spc="45" dirty="0">
                <a:solidFill>
                  <a:srgbClr val="FF6699"/>
                </a:solidFill>
                <a:latin typeface="Noto Sans CJK JP Medium"/>
                <a:cs typeface="Noto Sans CJK JP Medium"/>
              </a:rPr>
              <a:t>4.</a:t>
            </a:r>
            <a:r>
              <a:rPr lang="zh-TW" altLang="en-US" b="0" spc="200" dirty="0">
                <a:solidFill>
                  <a:srgbClr val="FF6699"/>
                </a:solidFill>
                <a:latin typeface="Noto Sans CJK JP Medium"/>
                <a:cs typeface="Noto Sans CJK JP Medium"/>
              </a:rPr>
              <a:t> </a:t>
            </a:r>
            <a:r>
              <a:rPr lang="zh-TW" altLang="en-US" b="0" spc="-5" dirty="0">
                <a:solidFill>
                  <a:srgbClr val="FF6699"/>
                </a:solidFill>
                <a:latin typeface="Noto Sans CJK JP Medium"/>
                <a:cs typeface="Noto Sans CJK JP Medium"/>
              </a:rPr>
              <a:t>具性別暴力的言論</a:t>
            </a:r>
            <a:endParaRPr lang="zh-TW" altLang="en-US" dirty="0">
              <a:latin typeface="Noto Sans CJK JP Medium"/>
              <a:cs typeface="Noto Sans CJK JP Medium"/>
            </a:endParaRPr>
          </a:p>
          <a:p>
            <a:pPr marL="12700" marR="137160">
              <a:lnSpc>
                <a:spcPct val="100000"/>
              </a:lnSpc>
              <a:buSzPct val="96428"/>
              <a:buAutoNum type="alphaUcPeriod"/>
              <a:tabLst>
                <a:tab pos="349250" algn="l"/>
              </a:tabLst>
            </a:pPr>
            <a:r>
              <a:rPr lang="zh-TW" altLang="en-US" spc="-10" dirty="0">
                <a:latin typeface="UKIJ CJK"/>
                <a:cs typeface="UKIJ CJK"/>
              </a:rPr>
              <a:t>對他人之性別、性傾向或性</a:t>
            </a:r>
            <a:r>
              <a:rPr lang="zh-TW" altLang="en-US" dirty="0">
                <a:latin typeface="UKIJ CJK"/>
                <a:cs typeface="UKIJ CJK"/>
              </a:rPr>
              <a:t>別</a:t>
            </a:r>
            <a:r>
              <a:rPr lang="zh-TW" altLang="en-US" spc="-10" dirty="0">
                <a:latin typeface="UKIJ CJK"/>
                <a:cs typeface="UKIJ CJK"/>
              </a:rPr>
              <a:t>認同</a:t>
            </a:r>
            <a:r>
              <a:rPr lang="zh-TW" altLang="en-US" dirty="0">
                <a:latin typeface="UKIJ CJK"/>
                <a:cs typeface="UKIJ CJK"/>
              </a:rPr>
              <a:t>等</a:t>
            </a:r>
            <a:r>
              <a:rPr lang="zh-TW" altLang="en-US" spc="-10" dirty="0">
                <a:latin typeface="UKIJ CJK"/>
                <a:cs typeface="UKIJ CJK"/>
              </a:rPr>
              <a:t>，發</a:t>
            </a:r>
            <a:r>
              <a:rPr lang="zh-TW" altLang="en-US" dirty="0">
                <a:latin typeface="UKIJ CJK"/>
                <a:cs typeface="UKIJ CJK"/>
              </a:rPr>
              <a:t>表</a:t>
            </a:r>
            <a:r>
              <a:rPr lang="zh-TW" altLang="en-US" spc="-10" dirty="0">
                <a:latin typeface="UKIJ CJK"/>
                <a:cs typeface="UKIJ CJK"/>
              </a:rPr>
              <a:t>貶抑</a:t>
            </a:r>
            <a:r>
              <a:rPr lang="zh-TW" altLang="en-US" dirty="0">
                <a:latin typeface="UKIJ CJK"/>
                <a:cs typeface="UKIJ CJK"/>
              </a:rPr>
              <a:t>、</a:t>
            </a:r>
            <a:r>
              <a:rPr lang="zh-TW" altLang="en-US" spc="-10" dirty="0">
                <a:latin typeface="UKIJ CJK"/>
                <a:cs typeface="UKIJ CJK"/>
              </a:rPr>
              <a:t>侮辱</a:t>
            </a:r>
            <a:r>
              <a:rPr lang="zh-TW" altLang="en-US" dirty="0">
                <a:latin typeface="UKIJ CJK"/>
                <a:cs typeface="UKIJ CJK"/>
              </a:rPr>
              <a:t>、</a:t>
            </a:r>
            <a:r>
              <a:rPr lang="zh-TW" altLang="en-US" spc="-5" dirty="0">
                <a:latin typeface="UKIJ CJK"/>
                <a:cs typeface="UKIJ CJK"/>
              </a:rPr>
              <a:t>攻擊或威脅等</a:t>
            </a:r>
            <a:r>
              <a:rPr lang="zh-TW" altLang="en-US" spc="100" dirty="0">
                <a:latin typeface="UKIJ CJK"/>
                <a:cs typeface="UKIJ CJK"/>
              </a:rPr>
              <a:t> </a:t>
            </a:r>
            <a:r>
              <a:rPr lang="zh-TW" altLang="en-US" spc="-5" dirty="0">
                <a:latin typeface="UKIJ CJK"/>
                <a:cs typeface="UKIJ CJK"/>
              </a:rPr>
              <a:t>仇恨言論。</a:t>
            </a:r>
            <a:endParaRPr lang="zh-TW" altLang="en-US" dirty="0">
              <a:latin typeface="UKIJ CJK"/>
              <a:cs typeface="UKIJ CJK"/>
            </a:endParaRPr>
          </a:p>
          <a:p>
            <a:pPr marL="12700" marR="82550">
              <a:lnSpc>
                <a:spcPct val="100000"/>
              </a:lnSpc>
              <a:buSzPct val="96428"/>
              <a:buAutoNum type="alphaUcPeriod"/>
              <a:tabLst>
                <a:tab pos="321945" algn="l"/>
              </a:tabLst>
            </a:pPr>
            <a:r>
              <a:rPr lang="zh-TW" altLang="en-US" spc="-5" dirty="0">
                <a:latin typeface="UKIJ CJK"/>
                <a:cs typeface="UKIJ CJK"/>
              </a:rPr>
              <a:t>基於性別，對於他人之行為</a:t>
            </a:r>
            <a:r>
              <a:rPr lang="zh-TW" altLang="en-US" dirty="0">
                <a:latin typeface="UKIJ CJK"/>
                <a:cs typeface="UKIJ CJK"/>
              </a:rPr>
              <a:t>或</a:t>
            </a:r>
            <a:r>
              <a:rPr lang="zh-TW" altLang="en-US" spc="-5" dirty="0">
                <a:latin typeface="UKIJ CJK"/>
                <a:cs typeface="UKIJ CJK"/>
              </a:rPr>
              <a:t>遭遇</a:t>
            </a:r>
            <a:r>
              <a:rPr lang="zh-TW" altLang="en-US" dirty="0">
                <a:latin typeface="UKIJ CJK"/>
                <a:cs typeface="UKIJ CJK"/>
              </a:rPr>
              <a:t>，</a:t>
            </a:r>
            <a:r>
              <a:rPr lang="zh-TW" altLang="en-US" spc="-5" dirty="0">
                <a:latin typeface="UKIJ CJK"/>
                <a:cs typeface="UKIJ CJK"/>
              </a:rPr>
              <a:t>進行</a:t>
            </a:r>
            <a:r>
              <a:rPr lang="zh-TW" altLang="en-US" dirty="0">
                <a:latin typeface="UKIJ CJK"/>
                <a:cs typeface="UKIJ CJK"/>
              </a:rPr>
              <a:t>貶</a:t>
            </a:r>
            <a:r>
              <a:rPr lang="zh-TW" altLang="en-US" spc="-5" dirty="0">
                <a:latin typeface="UKIJ CJK"/>
                <a:cs typeface="UKIJ CJK"/>
              </a:rPr>
              <a:t>抑或</a:t>
            </a:r>
            <a:r>
              <a:rPr lang="zh-TW" altLang="en-US" dirty="0">
                <a:latin typeface="UKIJ CJK"/>
                <a:cs typeface="UKIJ CJK"/>
              </a:rPr>
              <a:t>訕</a:t>
            </a:r>
            <a:r>
              <a:rPr lang="zh-TW" altLang="en-US" spc="-5" dirty="0">
                <a:latin typeface="UKIJ CJK"/>
                <a:cs typeface="UKIJ CJK"/>
              </a:rPr>
              <a:t>笑。</a:t>
            </a:r>
            <a:endParaRPr lang="en-US" altLang="zh-TW" spc="-5" dirty="0">
              <a:latin typeface="UKIJ CJK"/>
              <a:cs typeface="UKIJ CJK"/>
            </a:endParaRPr>
          </a:p>
          <a:p>
            <a:pPr marL="12700" marR="82550">
              <a:lnSpc>
                <a:spcPct val="100000"/>
              </a:lnSpc>
              <a:buSzPct val="96428"/>
              <a:buAutoNum type="alphaUcPeriod"/>
              <a:tabLst>
                <a:tab pos="321945" algn="l"/>
              </a:tabLst>
            </a:pPr>
            <a:r>
              <a:rPr lang="zh-TW" altLang="en-US" spc="110" dirty="0">
                <a:latin typeface="UKIJ CJK"/>
                <a:cs typeface="UKIJ CJK"/>
              </a:rPr>
              <a:t> </a:t>
            </a:r>
            <a:r>
              <a:rPr lang="zh-TW" altLang="en-US" spc="-5" dirty="0">
                <a:latin typeface="UKIJ CJK"/>
                <a:cs typeface="UKIJ CJK"/>
              </a:rPr>
              <a:t>鼓</a:t>
            </a:r>
            <a:r>
              <a:rPr lang="zh-TW" altLang="en-US" spc="-10" dirty="0">
                <a:latin typeface="UKIJ CJK"/>
                <a:cs typeface="UKIJ CJK"/>
              </a:rPr>
              <a:t>吹性別暴力。</a:t>
            </a:r>
            <a:endParaRPr lang="zh-TW" altLang="en-US" dirty="0">
              <a:latin typeface="UKIJ CJK"/>
              <a:cs typeface="UKIJ CJK"/>
            </a:endParaRPr>
          </a:p>
          <a:p>
            <a:pPr marL="439420" indent="-426720">
              <a:lnSpc>
                <a:spcPct val="100000"/>
              </a:lnSpc>
              <a:spcBef>
                <a:spcPts val="5"/>
              </a:spcBef>
              <a:buAutoNum type="arabicPeriod" startAt="5"/>
              <a:tabLst>
                <a:tab pos="439420" algn="l"/>
              </a:tabLst>
            </a:pPr>
            <a:r>
              <a:rPr lang="zh-TW" altLang="en-US" b="0" spc="-5" dirty="0">
                <a:solidFill>
                  <a:srgbClr val="FF6699"/>
                </a:solidFill>
                <a:latin typeface="Noto Sans CJK JP Medium"/>
                <a:cs typeface="Noto Sans CJK JP Medium"/>
              </a:rPr>
              <a:t>性勒索</a:t>
            </a:r>
            <a:endParaRPr lang="zh-TW" altLang="en-US" dirty="0">
              <a:latin typeface="Noto Sans CJK JP Medium"/>
              <a:cs typeface="Noto Sans CJK JP Medium"/>
            </a:endParaRPr>
          </a:p>
          <a:p>
            <a:pPr marL="0" marR="118745" indent="0">
              <a:lnSpc>
                <a:spcPct val="100000"/>
              </a:lnSpc>
              <a:buNone/>
            </a:pPr>
            <a:r>
              <a:rPr lang="zh-TW" altLang="en-US" spc="-5" dirty="0">
                <a:latin typeface="UKIJ CJK"/>
                <a:cs typeface="UKIJ CJK"/>
              </a:rPr>
              <a:t>以揭露他人性私密資料（文字、聲</a:t>
            </a:r>
            <a:r>
              <a:rPr lang="zh-TW" altLang="en-US" dirty="0">
                <a:latin typeface="UKIJ CJK"/>
                <a:cs typeface="UKIJ CJK"/>
              </a:rPr>
              <a:t>音</a:t>
            </a:r>
            <a:r>
              <a:rPr lang="zh-TW" altLang="en-US" spc="-5" dirty="0">
                <a:latin typeface="UKIJ CJK"/>
                <a:cs typeface="UKIJ CJK"/>
              </a:rPr>
              <a:t>、圖</a:t>
            </a:r>
            <a:r>
              <a:rPr lang="zh-TW" altLang="en-US" dirty="0">
                <a:latin typeface="UKIJ CJK"/>
                <a:cs typeface="UKIJ CJK"/>
              </a:rPr>
              <a:t>畫</a:t>
            </a:r>
            <a:r>
              <a:rPr lang="zh-TW" altLang="en-US" spc="-5" dirty="0">
                <a:latin typeface="UKIJ CJK"/>
                <a:cs typeface="UKIJ CJK"/>
              </a:rPr>
              <a:t>、照</a:t>
            </a:r>
            <a:r>
              <a:rPr lang="zh-TW" altLang="en-US" dirty="0">
                <a:latin typeface="UKIJ CJK"/>
                <a:cs typeface="UKIJ CJK"/>
              </a:rPr>
              <a:t>片</a:t>
            </a:r>
            <a:r>
              <a:rPr lang="zh-TW" altLang="en-US" spc="-5" dirty="0">
                <a:latin typeface="UKIJ CJK"/>
                <a:cs typeface="UKIJ CJK"/>
              </a:rPr>
              <a:t>或影</a:t>
            </a:r>
            <a:r>
              <a:rPr lang="zh-TW" altLang="en-US" dirty="0">
                <a:latin typeface="UKIJ CJK"/>
                <a:cs typeface="UKIJ CJK"/>
              </a:rPr>
              <a:t>像</a:t>
            </a:r>
            <a:r>
              <a:rPr lang="zh-TW" altLang="en-US" spc="-5" dirty="0">
                <a:latin typeface="UKIJ CJK"/>
                <a:cs typeface="UKIJ CJK"/>
              </a:rPr>
              <a:t>等） </a:t>
            </a:r>
            <a:r>
              <a:rPr lang="zh-TW" altLang="en-US" spc="-10" dirty="0">
                <a:latin typeface="UKIJ CJK"/>
                <a:cs typeface="UKIJ CJK"/>
              </a:rPr>
              <a:t>為手段，勒索、恐嚇或脅迫他人。</a:t>
            </a:r>
            <a:endParaRPr lang="zh-TW" altLang="en-US" dirty="0">
              <a:latin typeface="UKIJ CJK"/>
              <a:cs typeface="UKIJ CJK"/>
            </a:endParaRPr>
          </a:p>
          <a:p>
            <a:pPr marL="439420" indent="-426720">
              <a:lnSpc>
                <a:spcPct val="100000"/>
              </a:lnSpc>
              <a:buAutoNum type="arabicPeriod" startAt="6"/>
              <a:tabLst>
                <a:tab pos="439420" algn="l"/>
              </a:tabLst>
            </a:pPr>
            <a:r>
              <a:rPr lang="zh-TW" altLang="en-US" b="0" spc="-5" dirty="0">
                <a:solidFill>
                  <a:srgbClr val="FF6699"/>
                </a:solidFill>
                <a:latin typeface="Noto Sans CJK JP Medium"/>
                <a:cs typeface="Noto Sans CJK JP Medium"/>
              </a:rPr>
              <a:t>人肉搜索</a:t>
            </a:r>
            <a:endParaRPr lang="zh-TW" altLang="en-US" dirty="0">
              <a:latin typeface="Noto Sans CJK JP Medium"/>
              <a:cs typeface="Noto Sans CJK JP Medium"/>
            </a:endParaRPr>
          </a:p>
          <a:p>
            <a:pPr marL="0" marR="5080" indent="0">
              <a:lnSpc>
                <a:spcPct val="100000"/>
              </a:lnSpc>
              <a:buNone/>
            </a:pPr>
            <a:r>
              <a:rPr lang="zh-TW" altLang="en-US" spc="-5" dirty="0">
                <a:latin typeface="UKIJ CJK"/>
                <a:cs typeface="UKIJ CJK"/>
              </a:rPr>
              <a:t>透過網路搜索取得與散布未經他人</a:t>
            </a:r>
            <a:r>
              <a:rPr lang="zh-TW" altLang="en-US" dirty="0">
                <a:latin typeface="UKIJ CJK"/>
                <a:cs typeface="UKIJ CJK"/>
              </a:rPr>
              <a:t>同</a:t>
            </a:r>
            <a:r>
              <a:rPr lang="zh-TW" altLang="en-US" spc="-5" dirty="0">
                <a:latin typeface="UKIJ CJK"/>
                <a:cs typeface="UKIJ CJK"/>
              </a:rPr>
              <a:t>意揭</a:t>
            </a:r>
            <a:r>
              <a:rPr lang="zh-TW" altLang="en-US" dirty="0">
                <a:latin typeface="UKIJ CJK"/>
                <a:cs typeface="UKIJ CJK"/>
              </a:rPr>
              <a:t>露</a:t>
            </a:r>
            <a:r>
              <a:rPr lang="zh-TW" altLang="en-US" spc="-5" dirty="0">
                <a:latin typeface="UKIJ CJK"/>
                <a:cs typeface="UKIJ CJK"/>
              </a:rPr>
              <a:t>之文</a:t>
            </a:r>
            <a:r>
              <a:rPr lang="zh-TW" altLang="en-US" dirty="0">
                <a:latin typeface="UKIJ CJK"/>
                <a:cs typeface="UKIJ CJK"/>
              </a:rPr>
              <a:t>字</a:t>
            </a:r>
            <a:r>
              <a:rPr lang="zh-TW" altLang="en-US" spc="-5" dirty="0">
                <a:latin typeface="UKIJ CJK"/>
                <a:cs typeface="UKIJ CJK"/>
              </a:rPr>
              <a:t>、聲</a:t>
            </a:r>
            <a:r>
              <a:rPr lang="zh-TW" altLang="en-US" dirty="0">
                <a:latin typeface="UKIJ CJK"/>
                <a:cs typeface="UKIJ CJK"/>
              </a:rPr>
              <a:t>音</a:t>
            </a:r>
            <a:r>
              <a:rPr lang="zh-TW" altLang="en-US" spc="-5" dirty="0">
                <a:latin typeface="UKIJ CJK"/>
                <a:cs typeface="UKIJ CJK"/>
              </a:rPr>
              <a:t>、</a:t>
            </a:r>
            <a:r>
              <a:rPr lang="zh-TW" altLang="en-US" spc="90" dirty="0">
                <a:latin typeface="UKIJ CJK"/>
                <a:cs typeface="UKIJ CJK"/>
              </a:rPr>
              <a:t> </a:t>
            </a:r>
            <a:r>
              <a:rPr lang="zh-TW" altLang="en-US" spc="-5" dirty="0">
                <a:latin typeface="UKIJ CJK"/>
                <a:cs typeface="UKIJ CJK"/>
              </a:rPr>
              <a:t>圖 </a:t>
            </a:r>
            <a:r>
              <a:rPr lang="zh-TW" altLang="en-US" spc="-10" dirty="0">
                <a:latin typeface="UKIJ CJK"/>
                <a:cs typeface="UKIJ CJK"/>
              </a:rPr>
              <a:t>畫、照片或影像等私密資料。</a:t>
            </a:r>
            <a:endParaRPr lang="zh-TW" altLang="en-US" dirty="0">
              <a:latin typeface="UKIJ CJK"/>
              <a:cs typeface="UKIJ CJK"/>
            </a:endParaRPr>
          </a:p>
        </p:txBody>
      </p:sp>
    </p:spTree>
    <p:extLst>
      <p:ext uri="{BB962C8B-B14F-4D97-AF65-F5344CB8AC3E}">
        <p14:creationId xmlns:p14="http://schemas.microsoft.com/office/powerpoint/2010/main" val="2131040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spc="-5" dirty="0">
                <a:solidFill>
                  <a:srgbClr val="FF0000"/>
                </a:solidFill>
              </a:rPr>
              <a:t>數位性別暴力之行為樣態３</a:t>
            </a:r>
          </a:p>
        </p:txBody>
      </p:sp>
      <p:sp>
        <p:nvSpPr>
          <p:cNvPr id="3" name="內容版面配置區 2"/>
          <p:cNvSpPr>
            <a:spLocks noGrp="1"/>
          </p:cNvSpPr>
          <p:nvPr>
            <p:ph idx="1"/>
          </p:nvPr>
        </p:nvSpPr>
        <p:spPr>
          <a:xfrm>
            <a:off x="457200" y="1600200"/>
            <a:ext cx="8229600" cy="5257800"/>
          </a:xfrm>
        </p:spPr>
        <p:txBody>
          <a:bodyPr>
            <a:normAutofit fontScale="85000" lnSpcReduction="20000"/>
          </a:bodyPr>
          <a:lstStyle/>
          <a:p>
            <a:pPr marL="439420" indent="-426720">
              <a:lnSpc>
                <a:spcPct val="100000"/>
              </a:lnSpc>
              <a:spcBef>
                <a:spcPts val="95"/>
              </a:spcBef>
              <a:buAutoNum type="arabicPeriod" startAt="7"/>
              <a:tabLst>
                <a:tab pos="439420" algn="l"/>
              </a:tabLst>
            </a:pPr>
            <a:r>
              <a:rPr lang="zh-TW" altLang="en-US" b="0" spc="-5" dirty="0">
                <a:solidFill>
                  <a:srgbClr val="FF6699"/>
                </a:solidFill>
                <a:latin typeface="Noto Sans CJK JP Medium"/>
                <a:cs typeface="Noto Sans CJK JP Medium"/>
              </a:rPr>
              <a:t>死亡威脅</a:t>
            </a:r>
            <a:endParaRPr lang="zh-TW" altLang="en-US" dirty="0">
              <a:latin typeface="Noto Sans CJK JP Medium"/>
              <a:cs typeface="Noto Sans CJK JP Medium"/>
            </a:endParaRPr>
          </a:p>
          <a:p>
            <a:pPr marL="12700" marR="361950">
              <a:lnSpc>
                <a:spcPct val="100000"/>
              </a:lnSpc>
            </a:pPr>
            <a:r>
              <a:rPr lang="zh-TW" altLang="en-US" spc="-5" dirty="0">
                <a:latin typeface="UKIJ CJK"/>
                <a:cs typeface="UKIJ CJK"/>
              </a:rPr>
              <a:t>基於性別偏見，以強制性交或加害</a:t>
            </a:r>
            <a:r>
              <a:rPr lang="zh-TW" altLang="en-US" dirty="0">
                <a:latin typeface="UKIJ CJK"/>
                <a:cs typeface="UKIJ CJK"/>
              </a:rPr>
              <a:t>生</a:t>
            </a:r>
            <a:r>
              <a:rPr lang="zh-TW" altLang="en-US" spc="-5" dirty="0">
                <a:latin typeface="UKIJ CJK"/>
                <a:cs typeface="UKIJ CJK"/>
              </a:rPr>
              <a:t>命之</a:t>
            </a:r>
            <a:r>
              <a:rPr lang="zh-TW" altLang="en-US" dirty="0">
                <a:latin typeface="UKIJ CJK"/>
                <a:cs typeface="UKIJ CJK"/>
              </a:rPr>
              <a:t>事</a:t>
            </a:r>
            <a:r>
              <a:rPr lang="zh-TW" altLang="en-US" spc="-5" dirty="0">
                <a:latin typeface="UKIJ CJK"/>
                <a:cs typeface="UKIJ CJK"/>
              </a:rPr>
              <a:t>恐嚇</a:t>
            </a:r>
            <a:r>
              <a:rPr lang="zh-TW" altLang="en-US" dirty="0">
                <a:latin typeface="UKIJ CJK"/>
                <a:cs typeface="UKIJ CJK"/>
              </a:rPr>
              <a:t>他</a:t>
            </a:r>
            <a:r>
              <a:rPr lang="zh-TW" altLang="en-US" spc="-5" dirty="0">
                <a:latin typeface="UKIJ CJK"/>
                <a:cs typeface="UKIJ CJK"/>
              </a:rPr>
              <a:t>人，</a:t>
            </a:r>
            <a:r>
              <a:rPr lang="zh-TW" altLang="en-US" dirty="0">
                <a:latin typeface="UKIJ CJK"/>
                <a:cs typeface="UKIJ CJK"/>
              </a:rPr>
              <a:t>使</a:t>
            </a:r>
            <a:r>
              <a:rPr lang="zh-TW" altLang="en-US" spc="-5" dirty="0">
                <a:latin typeface="UKIJ CJK"/>
                <a:cs typeface="UKIJ CJK"/>
              </a:rPr>
              <a:t>他人 </a:t>
            </a:r>
            <a:r>
              <a:rPr lang="zh-TW" altLang="en-US" spc="-10" dirty="0">
                <a:latin typeface="UKIJ CJK"/>
                <a:cs typeface="UKIJ CJK"/>
              </a:rPr>
              <a:t>心生畏懼者。</a:t>
            </a:r>
            <a:endParaRPr lang="zh-TW" altLang="en-US" dirty="0">
              <a:latin typeface="UKIJ CJK"/>
              <a:cs typeface="UKIJ CJK"/>
            </a:endParaRPr>
          </a:p>
          <a:p>
            <a:pPr marL="439420" indent="-426720">
              <a:lnSpc>
                <a:spcPct val="100000"/>
              </a:lnSpc>
              <a:buAutoNum type="arabicPeriod" startAt="8"/>
              <a:tabLst>
                <a:tab pos="439420" algn="l"/>
              </a:tabLst>
            </a:pPr>
            <a:r>
              <a:rPr lang="zh-TW" altLang="en-US" b="0" spc="-5" dirty="0">
                <a:solidFill>
                  <a:srgbClr val="FF6699"/>
                </a:solidFill>
                <a:latin typeface="Noto Sans CJK JP Medium"/>
                <a:cs typeface="Noto Sans CJK JP Medium"/>
              </a:rPr>
              <a:t>運用網路招募引誘進行人口販運</a:t>
            </a:r>
            <a:endParaRPr lang="zh-TW" altLang="en-US" dirty="0">
              <a:latin typeface="Noto Sans CJK JP Medium"/>
              <a:cs typeface="Noto Sans CJK JP Medium"/>
            </a:endParaRPr>
          </a:p>
          <a:p>
            <a:pPr marL="12700" marR="5080">
              <a:lnSpc>
                <a:spcPct val="100000"/>
              </a:lnSpc>
            </a:pPr>
            <a:r>
              <a:rPr lang="zh-TW" altLang="en-US" spc="-5" dirty="0">
                <a:latin typeface="UKIJ CJK"/>
                <a:cs typeface="UKIJ CJK"/>
              </a:rPr>
              <a:t>係指運</a:t>
            </a:r>
            <a:r>
              <a:rPr lang="zh-TW" altLang="en-US" dirty="0">
                <a:latin typeface="UKIJ CJK"/>
                <a:cs typeface="UKIJ CJK"/>
              </a:rPr>
              <a:t>用</a:t>
            </a:r>
            <a:r>
              <a:rPr lang="zh-TW" altLang="en-US" spc="-5" dirty="0">
                <a:latin typeface="UKIJ CJK"/>
                <a:cs typeface="UKIJ CJK"/>
              </a:rPr>
              <a:t>網路或</a:t>
            </a:r>
            <a:r>
              <a:rPr lang="zh-TW" altLang="en-US" dirty="0">
                <a:latin typeface="UKIJ CJK"/>
                <a:cs typeface="UKIJ CJK"/>
              </a:rPr>
              <a:t>數</a:t>
            </a:r>
            <a:r>
              <a:rPr lang="zh-TW" altLang="en-US" spc="-5" dirty="0">
                <a:latin typeface="UKIJ CJK"/>
                <a:cs typeface="UKIJ CJK"/>
              </a:rPr>
              <a:t>位方式</a:t>
            </a:r>
            <a:r>
              <a:rPr lang="zh-TW" altLang="en-US" dirty="0">
                <a:latin typeface="UKIJ CJK"/>
                <a:cs typeface="UKIJ CJK"/>
              </a:rPr>
              <a:t>遂</a:t>
            </a:r>
            <a:r>
              <a:rPr lang="zh-TW" altLang="en-US" spc="-5" dirty="0">
                <a:latin typeface="UKIJ CJK"/>
                <a:cs typeface="UKIJ CJK"/>
              </a:rPr>
              <a:t>行人口</a:t>
            </a:r>
            <a:r>
              <a:rPr lang="zh-TW" altLang="en-US" dirty="0">
                <a:latin typeface="UKIJ CJK"/>
                <a:cs typeface="UKIJ CJK"/>
              </a:rPr>
              <a:t>販</a:t>
            </a:r>
            <a:r>
              <a:rPr lang="zh-TW" altLang="en-US" spc="-5" dirty="0">
                <a:latin typeface="UKIJ CJK"/>
                <a:cs typeface="UKIJ CJK"/>
              </a:rPr>
              <a:t>運，抑</a:t>
            </a:r>
            <a:r>
              <a:rPr lang="zh-TW" altLang="en-US" dirty="0">
                <a:latin typeface="UKIJ CJK"/>
                <a:cs typeface="UKIJ CJK"/>
              </a:rPr>
              <a:t>或</a:t>
            </a:r>
            <a:r>
              <a:rPr lang="zh-TW" altLang="en-US" spc="-5" dirty="0">
                <a:latin typeface="UKIJ CJK"/>
                <a:cs typeface="UKIJ CJK"/>
              </a:rPr>
              <a:t>從事人</a:t>
            </a:r>
            <a:r>
              <a:rPr lang="zh-TW" altLang="en-US" dirty="0">
                <a:latin typeface="UKIJ CJK"/>
                <a:cs typeface="UKIJ CJK"/>
              </a:rPr>
              <a:t>口</a:t>
            </a:r>
            <a:r>
              <a:rPr lang="zh-TW" altLang="en-US" spc="-5" dirty="0">
                <a:latin typeface="UKIJ CJK"/>
                <a:cs typeface="UKIJ CJK"/>
              </a:rPr>
              <a:t>販運者， 利用網路聊天室等傳遞人口販運訊</a:t>
            </a:r>
            <a:r>
              <a:rPr lang="zh-TW" altLang="en-US" dirty="0">
                <a:latin typeface="UKIJ CJK"/>
                <a:cs typeface="UKIJ CJK"/>
              </a:rPr>
              <a:t>息</a:t>
            </a:r>
            <a:r>
              <a:rPr lang="zh-TW" altLang="en-US" spc="-5" dirty="0">
                <a:latin typeface="UKIJ CJK"/>
                <a:cs typeface="UKIJ CJK"/>
              </a:rPr>
              <a:t>或進</a:t>
            </a:r>
            <a:r>
              <a:rPr lang="zh-TW" altLang="en-US" dirty="0">
                <a:latin typeface="UKIJ CJK"/>
                <a:cs typeface="UKIJ CJK"/>
              </a:rPr>
              <a:t>行</a:t>
            </a:r>
            <a:r>
              <a:rPr lang="zh-TW" altLang="en-US" spc="-5" dirty="0">
                <a:latin typeface="UKIJ CJK"/>
                <a:cs typeface="UKIJ CJK"/>
              </a:rPr>
              <a:t>廣告</a:t>
            </a:r>
            <a:r>
              <a:rPr lang="zh-TW" altLang="en-US" dirty="0">
                <a:latin typeface="UKIJ CJK"/>
                <a:cs typeface="UKIJ CJK"/>
              </a:rPr>
              <a:t>等</a:t>
            </a:r>
            <a:r>
              <a:rPr lang="zh-TW" altLang="en-US" spc="-5" dirty="0">
                <a:latin typeface="UKIJ CJK"/>
                <a:cs typeface="UKIJ CJK"/>
              </a:rPr>
              <a:t>。</a:t>
            </a:r>
            <a:endParaRPr lang="zh-TW" altLang="en-US" dirty="0">
              <a:latin typeface="UKIJ CJK"/>
              <a:cs typeface="UKIJ CJK"/>
            </a:endParaRPr>
          </a:p>
          <a:p>
            <a:pPr marL="439420" indent="-426720">
              <a:lnSpc>
                <a:spcPct val="100000"/>
              </a:lnSpc>
              <a:spcBef>
                <a:spcPts val="5"/>
              </a:spcBef>
              <a:buAutoNum type="arabicPeriod" startAt="9"/>
              <a:tabLst>
                <a:tab pos="439420" algn="l"/>
              </a:tabLst>
            </a:pPr>
            <a:r>
              <a:rPr lang="zh-TW" altLang="en-US" b="0" spc="-5" dirty="0">
                <a:solidFill>
                  <a:srgbClr val="FF6699"/>
                </a:solidFill>
                <a:latin typeface="Noto Sans CJK JP Medium"/>
                <a:cs typeface="Noto Sans CJK JP Medium"/>
              </a:rPr>
              <a:t>非法侵入或竊取他人資料</a:t>
            </a:r>
            <a:endParaRPr lang="zh-TW" altLang="en-US" dirty="0">
              <a:latin typeface="Noto Sans CJK JP Medium"/>
              <a:cs typeface="Noto Sans CJK JP Medium"/>
            </a:endParaRPr>
          </a:p>
          <a:p>
            <a:pPr marL="12700" marR="361950">
              <a:lnSpc>
                <a:spcPct val="100000"/>
              </a:lnSpc>
            </a:pPr>
            <a:r>
              <a:rPr lang="zh-TW" altLang="en-US" spc="-5" dirty="0">
                <a:latin typeface="UKIJ CJK"/>
                <a:cs typeface="UKIJ CJK"/>
              </a:rPr>
              <a:t>非法侵入他人電腦或相關設備，以</a:t>
            </a:r>
            <a:r>
              <a:rPr lang="zh-TW" altLang="en-US" dirty="0">
                <a:latin typeface="UKIJ CJK"/>
                <a:cs typeface="UKIJ CJK"/>
              </a:rPr>
              <a:t>觀</a:t>
            </a:r>
            <a:r>
              <a:rPr lang="zh-TW" altLang="en-US" spc="-5" dirty="0">
                <a:latin typeface="UKIJ CJK"/>
                <a:cs typeface="UKIJ CJK"/>
              </a:rPr>
              <a:t>覽、</a:t>
            </a:r>
            <a:r>
              <a:rPr lang="zh-TW" altLang="en-US" dirty="0">
                <a:latin typeface="UKIJ CJK"/>
                <a:cs typeface="UKIJ CJK"/>
              </a:rPr>
              <a:t>取</a:t>
            </a:r>
            <a:r>
              <a:rPr lang="zh-TW" altLang="en-US" spc="-5" dirty="0">
                <a:latin typeface="UKIJ CJK"/>
                <a:cs typeface="UKIJ CJK"/>
              </a:rPr>
              <a:t>得、</a:t>
            </a:r>
            <a:r>
              <a:rPr lang="zh-TW" altLang="en-US" dirty="0">
                <a:latin typeface="UKIJ CJK"/>
                <a:cs typeface="UKIJ CJK"/>
              </a:rPr>
              <a:t>刪</a:t>
            </a:r>
            <a:r>
              <a:rPr lang="zh-TW" altLang="en-US" spc="-5" dirty="0">
                <a:latin typeface="UKIJ CJK"/>
                <a:cs typeface="UKIJ CJK"/>
              </a:rPr>
              <a:t>除或</a:t>
            </a:r>
            <a:r>
              <a:rPr lang="zh-TW" altLang="en-US" dirty="0">
                <a:latin typeface="UKIJ CJK"/>
                <a:cs typeface="UKIJ CJK"/>
              </a:rPr>
              <a:t>變</a:t>
            </a:r>
            <a:r>
              <a:rPr lang="zh-TW" altLang="en-US" spc="-5" dirty="0">
                <a:latin typeface="UKIJ CJK"/>
                <a:cs typeface="UKIJ CJK"/>
              </a:rPr>
              <a:t>更他 人個人資料等。</a:t>
            </a:r>
            <a:endParaRPr lang="zh-TW" altLang="en-US" dirty="0">
              <a:latin typeface="UKIJ CJK"/>
              <a:cs typeface="UKIJ CJK"/>
            </a:endParaRPr>
          </a:p>
          <a:p>
            <a:pPr marL="658495" indent="-646430">
              <a:lnSpc>
                <a:spcPct val="100000"/>
              </a:lnSpc>
              <a:buAutoNum type="arabicPeriod" startAt="10"/>
              <a:tabLst>
                <a:tab pos="659130" algn="l"/>
              </a:tabLst>
            </a:pPr>
            <a:r>
              <a:rPr lang="zh-TW" altLang="en-US" b="0" spc="-10" dirty="0">
                <a:solidFill>
                  <a:srgbClr val="FF6699"/>
                </a:solidFill>
                <a:latin typeface="Noto Sans CJK JP Medium"/>
                <a:cs typeface="Noto Sans CJK JP Medium"/>
              </a:rPr>
              <a:t>偽造或冒用身份</a:t>
            </a:r>
            <a:endParaRPr lang="zh-TW" altLang="en-US" dirty="0">
              <a:latin typeface="Noto Sans CJK JP Medium"/>
              <a:cs typeface="Noto Sans CJK JP Medium"/>
            </a:endParaRPr>
          </a:p>
          <a:p>
            <a:pPr marL="12700" marR="361950" algn="just">
              <a:lnSpc>
                <a:spcPct val="100000"/>
              </a:lnSpc>
            </a:pPr>
            <a:r>
              <a:rPr lang="zh-TW" altLang="en-US" spc="-5" dirty="0">
                <a:latin typeface="UKIJ CJK"/>
                <a:cs typeface="UKIJ CJK"/>
              </a:rPr>
              <a:t>偽造或冒用身分，以取得他人個人</a:t>
            </a:r>
            <a:r>
              <a:rPr lang="zh-TW" altLang="en-US" dirty="0">
                <a:latin typeface="UKIJ CJK"/>
                <a:cs typeface="UKIJ CJK"/>
              </a:rPr>
              <a:t>資</a:t>
            </a:r>
            <a:r>
              <a:rPr lang="zh-TW" altLang="en-US" spc="-5" dirty="0">
                <a:latin typeface="UKIJ CJK"/>
                <a:cs typeface="UKIJ CJK"/>
              </a:rPr>
              <a:t>料、</a:t>
            </a:r>
            <a:r>
              <a:rPr lang="zh-TW" altLang="en-US" dirty="0">
                <a:latin typeface="UKIJ CJK"/>
                <a:cs typeface="UKIJ CJK"/>
              </a:rPr>
              <a:t>侮</a:t>
            </a:r>
            <a:r>
              <a:rPr lang="zh-TW" altLang="en-US" spc="-5" dirty="0">
                <a:latin typeface="UKIJ CJK"/>
                <a:cs typeface="UKIJ CJK"/>
              </a:rPr>
              <a:t>辱或</a:t>
            </a:r>
            <a:r>
              <a:rPr lang="zh-TW" altLang="en-US" dirty="0">
                <a:latin typeface="UKIJ CJK"/>
                <a:cs typeface="UKIJ CJK"/>
              </a:rPr>
              <a:t>接</a:t>
            </a:r>
            <a:r>
              <a:rPr lang="zh-TW" altLang="en-US" spc="-5" dirty="0">
                <a:latin typeface="UKIJ CJK"/>
                <a:cs typeface="UKIJ CJK"/>
              </a:rPr>
              <a:t>觸他</a:t>
            </a:r>
            <a:r>
              <a:rPr lang="zh-TW" altLang="en-US" dirty="0">
                <a:latin typeface="UKIJ CJK"/>
                <a:cs typeface="UKIJ CJK"/>
              </a:rPr>
              <a:t>人</a:t>
            </a:r>
            <a:r>
              <a:rPr lang="zh-TW" altLang="en-US" spc="-5" dirty="0">
                <a:latin typeface="UKIJ CJK"/>
                <a:cs typeface="UKIJ CJK"/>
              </a:rPr>
              <a:t>、損 害他人名譽或信用、遂行恐嚇或威</a:t>
            </a:r>
            <a:r>
              <a:rPr lang="zh-TW" altLang="en-US" dirty="0">
                <a:latin typeface="UKIJ CJK"/>
                <a:cs typeface="UKIJ CJK"/>
              </a:rPr>
              <a:t>脅</a:t>
            </a:r>
            <a:r>
              <a:rPr lang="zh-TW" altLang="en-US" spc="-5" dirty="0">
                <a:latin typeface="UKIJ CJK"/>
                <a:cs typeface="UKIJ CJK"/>
              </a:rPr>
              <a:t>，或</a:t>
            </a:r>
            <a:r>
              <a:rPr lang="zh-TW" altLang="en-US" dirty="0">
                <a:latin typeface="UKIJ CJK"/>
                <a:cs typeface="UKIJ CJK"/>
              </a:rPr>
              <a:t>據</a:t>
            </a:r>
            <a:r>
              <a:rPr lang="zh-TW" altLang="en-US" spc="-5" dirty="0">
                <a:latin typeface="UKIJ CJK"/>
                <a:cs typeface="UKIJ CJK"/>
              </a:rPr>
              <a:t>以製</a:t>
            </a:r>
            <a:r>
              <a:rPr lang="zh-TW" altLang="en-US" dirty="0">
                <a:latin typeface="UKIJ CJK"/>
                <a:cs typeface="UKIJ CJK"/>
              </a:rPr>
              <a:t>作</a:t>
            </a:r>
            <a:r>
              <a:rPr lang="zh-TW" altLang="en-US" spc="-5" dirty="0">
                <a:latin typeface="UKIJ CJK"/>
                <a:cs typeface="UKIJ CJK"/>
              </a:rPr>
              <a:t>身分</a:t>
            </a:r>
            <a:r>
              <a:rPr lang="zh-TW" altLang="en-US" dirty="0">
                <a:latin typeface="UKIJ CJK"/>
                <a:cs typeface="UKIJ CJK"/>
              </a:rPr>
              <a:t>證</a:t>
            </a:r>
            <a:r>
              <a:rPr lang="zh-TW" altLang="en-US" spc="-5" dirty="0">
                <a:latin typeface="UKIJ CJK"/>
                <a:cs typeface="UKIJ CJK"/>
              </a:rPr>
              <a:t>件供 </a:t>
            </a:r>
            <a:r>
              <a:rPr lang="zh-TW" altLang="en-US" spc="-10" dirty="0">
                <a:latin typeface="UKIJ CJK"/>
                <a:cs typeface="UKIJ CJK"/>
              </a:rPr>
              <a:t>詐欺之用等。</a:t>
            </a:r>
            <a:endParaRPr lang="zh-TW" altLang="en-US" dirty="0">
              <a:latin typeface="UKIJ CJK"/>
              <a:cs typeface="UKIJ CJK"/>
            </a:endParaRPr>
          </a:p>
        </p:txBody>
      </p:sp>
    </p:spTree>
    <p:extLst>
      <p:ext uri="{BB962C8B-B14F-4D97-AF65-F5344CB8AC3E}">
        <p14:creationId xmlns:p14="http://schemas.microsoft.com/office/powerpoint/2010/main" val="848233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57510" y="530419"/>
            <a:ext cx="4064941" cy="997068"/>
          </a:xfrm>
          <a:prstGeom prst="rect">
            <a:avLst/>
          </a:prstGeom>
        </p:spPr>
        <p:txBody>
          <a:bodyPr vert="horz" wrap="square" lIns="0" tIns="12065" rIns="0" bIns="0" rtlCol="0">
            <a:spAutoFit/>
          </a:bodyPr>
          <a:lstStyle/>
          <a:p>
            <a:pPr marL="12700">
              <a:lnSpc>
                <a:spcPct val="100000"/>
              </a:lnSpc>
              <a:spcBef>
                <a:spcPts val="95"/>
              </a:spcBef>
            </a:pPr>
            <a:r>
              <a:rPr sz="6400" spc="-5" dirty="0"/>
              <a:t>案例分享</a:t>
            </a:r>
            <a:endParaRPr sz="6400" dirty="0"/>
          </a:p>
        </p:txBody>
      </p:sp>
      <p:sp>
        <p:nvSpPr>
          <p:cNvPr id="3" name="object 3"/>
          <p:cNvSpPr/>
          <p:nvPr/>
        </p:nvSpPr>
        <p:spPr>
          <a:xfrm>
            <a:off x="205967" y="95582"/>
            <a:ext cx="1726048" cy="174525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09243" y="1840832"/>
            <a:ext cx="9034757" cy="3347070"/>
          </a:xfrm>
          <a:prstGeom prst="rect">
            <a:avLst/>
          </a:prstGeom>
        </p:spPr>
        <p:txBody>
          <a:bodyPr vert="horz" wrap="square" lIns="0" tIns="48260" rIns="0" bIns="0" rtlCol="0">
            <a:spAutoFit/>
          </a:bodyPr>
          <a:lstStyle/>
          <a:p>
            <a:pPr marR="380365" algn="ctr">
              <a:lnSpc>
                <a:spcPct val="100000"/>
              </a:lnSpc>
              <a:spcBef>
                <a:spcPct val="0"/>
              </a:spcBef>
            </a:pPr>
            <a:r>
              <a:rPr sz="4400" b="1" spc="-5" dirty="0">
                <a:solidFill>
                  <a:srgbClr val="FF6699"/>
                </a:solidFill>
                <a:latin typeface="Noto Sans CJK JP Medium"/>
                <a:cs typeface="Noto Sans CJK JP Medium"/>
              </a:rPr>
              <a:t>別讓P圖變犯罪-數位性別暴力</a:t>
            </a:r>
          </a:p>
          <a:p>
            <a:pPr marL="12700" marR="5080">
              <a:lnSpc>
                <a:spcPct val="100000"/>
              </a:lnSpc>
              <a:spcBef>
                <a:spcPts val="280"/>
              </a:spcBef>
            </a:pPr>
            <a:r>
              <a:rPr lang="en-US" sz="2800" dirty="0">
                <a:latin typeface="UKIJ CJK"/>
                <a:cs typeface="UKIJ CJK"/>
              </a:rPr>
              <a:t>    </a:t>
            </a:r>
            <a:r>
              <a:rPr sz="2800" dirty="0">
                <a:latin typeface="UKIJ CJK"/>
                <a:cs typeface="UKIJ CJK"/>
              </a:rPr>
              <a:t>韋傑跟佳恩在班上跟另外幾個好朋友有一個私底下的不公開群組，平常會在裏面說三道四， 結果這段時間流行梗圖，韋傑就把平常佳恩自拍照片拿來改成梗圖再傳到群組，佳恩不甘示弱也開始改圖，這樣一來一往彼此就覺得好玩。 但有一天韋傑竟然一時興起，在網路上找了個祼露下體的男生照片，將佳恩的頭改上去，放到群組裏</a:t>
            </a:r>
            <a:r>
              <a:rPr sz="2400" dirty="0">
                <a:latin typeface="UKIJ CJK"/>
                <a:cs typeface="UKIJ CJK"/>
              </a:rPr>
              <a:t>。</a:t>
            </a:r>
          </a:p>
        </p:txBody>
      </p:sp>
    </p:spTree>
    <p:extLst>
      <p:ext uri="{BB962C8B-B14F-4D97-AF65-F5344CB8AC3E}">
        <p14:creationId xmlns:p14="http://schemas.microsoft.com/office/powerpoint/2010/main" val="630978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en-US" b="1" spc="-5" dirty="0">
                <a:solidFill>
                  <a:srgbClr val="FF6699"/>
                </a:solidFill>
                <a:latin typeface="Noto Sans CJK JP Medium"/>
                <a:ea typeface="+mn-ea"/>
                <a:cs typeface="Noto Sans CJK JP Medium"/>
              </a:rPr>
              <a:t>別讓</a:t>
            </a:r>
            <a:r>
              <a:rPr lang="en-US" altLang="zh-TW" b="1" spc="-5" dirty="0">
                <a:solidFill>
                  <a:srgbClr val="FF6699"/>
                </a:solidFill>
                <a:latin typeface="Noto Sans CJK JP Medium"/>
                <a:ea typeface="+mn-ea"/>
                <a:cs typeface="Noto Sans CJK JP Medium"/>
              </a:rPr>
              <a:t>P</a:t>
            </a:r>
            <a:r>
              <a:rPr lang="zh-TW" altLang="en-US" b="1" spc="-5" dirty="0">
                <a:solidFill>
                  <a:srgbClr val="FF6699"/>
                </a:solidFill>
                <a:latin typeface="Noto Sans CJK JP Medium"/>
                <a:ea typeface="+mn-ea"/>
                <a:cs typeface="Noto Sans CJK JP Medium"/>
              </a:rPr>
              <a:t>圖變犯罪</a:t>
            </a:r>
            <a:r>
              <a:rPr lang="en-US" altLang="zh-TW" b="1" spc="-5" dirty="0">
                <a:solidFill>
                  <a:srgbClr val="FF6699"/>
                </a:solidFill>
                <a:latin typeface="Noto Sans CJK JP Medium"/>
                <a:ea typeface="+mn-ea"/>
                <a:cs typeface="Noto Sans CJK JP Medium"/>
              </a:rPr>
              <a:t>-</a:t>
            </a:r>
            <a:r>
              <a:rPr lang="zh-TW" altLang="en-US" b="1" spc="-5" dirty="0">
                <a:solidFill>
                  <a:srgbClr val="FF6699"/>
                </a:solidFill>
                <a:latin typeface="Noto Sans CJK JP Medium"/>
                <a:ea typeface="+mn-ea"/>
                <a:cs typeface="Noto Sans CJK JP Medium"/>
              </a:rPr>
              <a:t>數位性別暴力</a:t>
            </a:r>
            <a:br>
              <a:rPr lang="zh-TW" altLang="en-US" b="1" spc="-5" dirty="0">
                <a:solidFill>
                  <a:srgbClr val="FF6699"/>
                </a:solidFill>
                <a:latin typeface="Noto Sans CJK JP Medium"/>
                <a:ea typeface="+mn-ea"/>
                <a:cs typeface="Noto Sans CJK JP Medium"/>
              </a:rPr>
            </a:br>
            <a:endParaRPr lang="zh-TW" altLang="en-US" b="1" spc="-5" dirty="0">
              <a:solidFill>
                <a:srgbClr val="FF6699"/>
              </a:solidFill>
              <a:latin typeface="Noto Sans CJK JP Medium"/>
              <a:ea typeface="+mn-ea"/>
              <a:cs typeface="Noto Sans CJK JP Medium"/>
            </a:endParaRPr>
          </a:p>
        </p:txBody>
      </p:sp>
      <p:sp>
        <p:nvSpPr>
          <p:cNvPr id="3" name="內容版面配置區 2"/>
          <p:cNvSpPr>
            <a:spLocks noGrp="1"/>
          </p:cNvSpPr>
          <p:nvPr>
            <p:ph idx="1"/>
          </p:nvPr>
        </p:nvSpPr>
        <p:spPr/>
        <p:txBody>
          <a:bodyPr/>
          <a:lstStyle/>
          <a:p>
            <a:pPr marL="12700" marR="5080" algn="just">
              <a:lnSpc>
                <a:spcPct val="100000"/>
              </a:lnSpc>
              <a:spcBef>
                <a:spcPts val="980"/>
              </a:spcBef>
            </a:pPr>
            <a:r>
              <a:rPr lang="zh-TW" altLang="en-US" dirty="0">
                <a:latin typeface="UKIJ CJK"/>
                <a:cs typeface="UKIJ CJK"/>
              </a:rPr>
              <a:t>佳恩一看之下氣炸了，叫韋傑收回照片，但韋傑偏不要，佳恩便退出群組。佳恩退了群組後</a:t>
            </a:r>
            <a:r>
              <a:rPr lang="zh-TW" altLang="en-US" spc="-5" dirty="0">
                <a:latin typeface="UKIJ CJK"/>
                <a:cs typeface="UKIJ CJK"/>
              </a:rPr>
              <a:t>好幾天都不理他們幾個，但有一天，有同學拿</a:t>
            </a:r>
            <a:r>
              <a:rPr lang="zh-TW" altLang="en-US" dirty="0">
                <a:latin typeface="UKIJ CJK"/>
                <a:cs typeface="UKIJ CJK"/>
              </a:rPr>
              <a:t>著那張有佳恩頭的不雅照給佳恩看，原來不少</a:t>
            </a:r>
            <a:r>
              <a:rPr lang="zh-TW" altLang="en-US" spc="-5" dirty="0">
                <a:latin typeface="UKIJ CJK"/>
                <a:cs typeface="UKIJ CJK"/>
              </a:rPr>
              <a:t>同學都看到照片了，還有不少人說佳恩哪有這</a:t>
            </a:r>
            <a:r>
              <a:rPr lang="zh-TW" altLang="en-US" dirty="0">
                <a:latin typeface="UKIJ CJK"/>
                <a:cs typeface="UKIJ CJK"/>
              </a:rPr>
              <a:t>種身材等等的酸言酸語，一直到有同學看不過去了佳恩才讓他知道。</a:t>
            </a:r>
          </a:p>
        </p:txBody>
      </p:sp>
    </p:spTree>
    <p:extLst>
      <p:ext uri="{BB962C8B-B14F-4D97-AF65-F5344CB8AC3E}">
        <p14:creationId xmlns:p14="http://schemas.microsoft.com/office/powerpoint/2010/main" val="213373147"/>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TotalTime>
  <Words>2016</Words>
  <Application>Microsoft Macintosh PowerPoint</Application>
  <PresentationFormat>如螢幕大小 (4:3)</PresentationFormat>
  <Paragraphs>180</Paragraphs>
  <Slides>54</Slides>
  <Notes>0</Notes>
  <HiddenSlides>0</HiddenSlides>
  <MMClips>2</MMClips>
  <ScaleCrop>false</ScaleCrop>
  <HeadingPairs>
    <vt:vector size="4" baseType="variant">
      <vt:variant>
        <vt:lpstr>佈景主題</vt:lpstr>
      </vt:variant>
      <vt:variant>
        <vt:i4>1</vt:i4>
      </vt:variant>
      <vt:variant>
        <vt:lpstr>投影片標題</vt:lpstr>
      </vt:variant>
      <vt:variant>
        <vt:i4>54</vt:i4>
      </vt:variant>
    </vt:vector>
  </HeadingPairs>
  <TitlesOfParts>
    <vt:vector size="55" baseType="lpstr">
      <vt:lpstr>Office 佈景主題</vt:lpstr>
      <vt:lpstr>談數位性別暴力與性剝削</vt:lpstr>
      <vt:lpstr>我的孩子被手機綁架，該怎麼辦？</vt:lpstr>
      <vt:lpstr>叮嚀</vt:lpstr>
      <vt:lpstr>何謂數位性別暴力之定義說明</vt:lpstr>
      <vt:lpstr>數位性別暴力之行為樣態1</vt:lpstr>
      <vt:lpstr>數位性別暴力之行為樣態2</vt:lpstr>
      <vt:lpstr>數位性別暴力之行為樣態３</vt:lpstr>
      <vt:lpstr>案例分享</vt:lpstr>
      <vt:lpstr>別讓P圖變犯罪-數位性別暴力 </vt:lpstr>
      <vt:lpstr>別讓P圖變犯罪-數位性別暴力 </vt:lpstr>
      <vt:lpstr>求助管道 如果不幸遇到數位性別暴力，請先將頁面截圖，紀錄時間、 發文者帳戶名等資訊，向以下管道尋求協助：</vt:lpstr>
      <vt:lpstr>PowerPoint 簡報</vt:lpstr>
      <vt:lpstr>PowerPoint 簡報</vt:lpstr>
      <vt:lpstr>PowerPoint 簡報</vt:lpstr>
      <vt:lpstr>PowerPoint 簡報</vt:lpstr>
      <vt:lpstr>短片欣賞</vt:lpstr>
      <vt:lpstr>PowerPoint 簡報</vt:lpstr>
      <vt:lpstr>復仇式色情（Revenge Porn） </vt:lpstr>
      <vt:lpstr>各國相關研究</vt:lpstr>
      <vt:lpstr>性私密影像68％被不明人士上傳！ 僅39％受害者敢報警</vt:lpstr>
      <vt:lpstr>111統計顯示</vt:lpstr>
      <vt:lpstr>（衛福部提供）</vt:lpstr>
      <vt:lpstr>衛生福利部成立「私ME計畫」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上網行為，男生、女生大不同</vt:lpstr>
      <vt:lpstr>PowerPoint 簡報</vt:lpstr>
      <vt:lpstr>PowerPoint 簡報</vt:lpstr>
      <vt:lpstr>PowerPoint 簡報</vt:lpstr>
      <vt:lpstr>馬路和網路，誰比較危險？</vt:lpstr>
      <vt:lpstr>PowerPoint 簡報</vt:lpstr>
      <vt:lpstr>網路危機No.1【兒少性剝削】</vt:lpstr>
      <vt:lpstr>PowerPoint 簡報</vt:lpstr>
      <vt:lpstr>網路誘拐者，他們可能會…</vt:lpstr>
      <vt:lpstr>網路身份，還能輕易相信嗎？</vt:lpstr>
      <vt:lpstr>網路誘拐者，他們可能會…</vt:lpstr>
      <vt:lpstr>網路誘拐者，他們可能會…</vt:lpstr>
      <vt:lpstr>高雄失蹤少女在密室夾層找到！ 2020-09-01</vt:lpstr>
      <vt:lpstr>放學後的我們</vt:lpstr>
      <vt:lpstr>兒少性剝削新聞</vt:lpstr>
      <vt:lpstr>變身情人</vt:lpstr>
      <vt:lpstr>溝通透明化</vt:lpstr>
      <vt:lpstr>PowerPoint 簡報</vt:lpstr>
      <vt:lpstr>PowerPoint 簡報</vt:lpstr>
      <vt:lpstr>關於「家長」如何正確教導與陪伴</vt:lpstr>
      <vt:lpstr>PowerPoint 簡報</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數位性別暴力與情感教育</dc:title>
  <dc:creator>kao eunice</dc:creator>
  <cp:lastModifiedBy>kao eunice</cp:lastModifiedBy>
  <cp:revision>10</cp:revision>
  <dcterms:created xsi:type="dcterms:W3CDTF">2023-06-12T02:40:08Z</dcterms:created>
  <dcterms:modified xsi:type="dcterms:W3CDTF">2023-10-04T02:00:40Z</dcterms:modified>
</cp:coreProperties>
</file>