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92" r:id="rId4"/>
  </p:sldMasterIdLst>
  <p:notesMasterIdLst>
    <p:notesMasterId r:id="rId35"/>
  </p:notesMasterIdLst>
  <p:handoutMasterIdLst>
    <p:handoutMasterId r:id="rId36"/>
  </p:handoutMasterIdLst>
  <p:sldIdLst>
    <p:sldId id="256" r:id="rId5"/>
    <p:sldId id="270" r:id="rId6"/>
    <p:sldId id="269" r:id="rId7"/>
    <p:sldId id="271" r:id="rId8"/>
    <p:sldId id="272" r:id="rId9"/>
    <p:sldId id="273" r:id="rId10"/>
    <p:sldId id="274" r:id="rId11"/>
    <p:sldId id="275" r:id="rId12"/>
    <p:sldId id="267" r:id="rId13"/>
    <p:sldId id="276" r:id="rId14"/>
    <p:sldId id="277" r:id="rId15"/>
    <p:sldId id="278" r:id="rId16"/>
    <p:sldId id="283" r:id="rId17"/>
    <p:sldId id="284" r:id="rId18"/>
    <p:sldId id="285" r:id="rId19"/>
    <p:sldId id="279" r:id="rId20"/>
    <p:sldId id="280" r:id="rId21"/>
    <p:sldId id="286" r:id="rId22"/>
    <p:sldId id="287" r:id="rId23"/>
    <p:sldId id="288" r:id="rId24"/>
    <p:sldId id="281" r:id="rId25"/>
    <p:sldId id="282" r:id="rId26"/>
    <p:sldId id="289" r:id="rId27"/>
    <p:sldId id="290" r:id="rId28"/>
    <p:sldId id="291" r:id="rId29"/>
    <p:sldId id="293" r:id="rId30"/>
    <p:sldId id="292" r:id="rId31"/>
    <p:sldId id="294" r:id="rId32"/>
    <p:sldId id="295" r:id="rId33"/>
    <p:sldId id="26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5894" autoAdjust="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 rtlCol="0"/>
        <a:lstStyle/>
        <a:p>
          <a:pPr rtl="0"/>
          <a:endParaRPr lang="en-US"/>
        </a:p>
      </dgm:t>
    </dgm:pt>
    <dgm:pt modelId="{666F1301-07F7-4F1E-88B9-30CCDFF34C22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altLang="en-US" sz="1800" kern="1200" noProof="0" dirty="0">
              <a:solidFill>
                <a:prstClr val="white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rPr>
            <a:t>家庭背景</a:t>
          </a:r>
        </a:p>
      </dgm:t>
    </dgm:pt>
    <dgm:pt modelId="{48B1B5E3-336B-4618-B3E0-EEC37F417F42}" type="parTrans" cxnId="{70BD86B9-A297-4D90-B59D-12F1AB3DD124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1CCA38C8-B866-440C-8B7A-A6514DD31A53}" type="sibTrans" cxnId="{70BD86B9-A297-4D90-B59D-12F1AB3DD124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CB88D0C4-6C39-4629-9DEF-57288A3EBE4C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altLang="en-US" sz="1800" noProof="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學習成績</a:t>
          </a:r>
        </a:p>
      </dgm:t>
    </dgm:pt>
    <dgm:pt modelId="{1A5BA4AE-234F-486F-B65A-ABB37EC6EDAF}" type="parTrans" cxnId="{7B18691A-FAB3-4686-A97D-DF2644B3F9A6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7ADFA01E-1246-464F-8347-8DA3C53B199C}" type="sibTrans" cxnId="{7B18691A-FAB3-4686-A97D-DF2644B3F9A6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07DC5EEB-1654-4ECB-A96A-EED4BE9D4BB4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zh-TW" altLang="en-US" sz="1800" b="0" noProof="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個人氣質</a:t>
          </a:r>
        </a:p>
      </dgm:t>
    </dgm:pt>
    <dgm:pt modelId="{0B98E39A-7037-46A6-8799-DDA1D4C4A2D3}" type="parTrans" cxnId="{A3496BEC-7D4E-41F2-B6B2-38A84003D33E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42EB8256-925E-4B15-B238-A97EE64E9CC8}" type="sibTrans" cxnId="{A3496BEC-7D4E-41F2-B6B2-38A84003D33E}">
      <dgm:prSet/>
      <dgm:spPr/>
      <dgm:t>
        <a:bodyPr rtlCol="0"/>
        <a:lstStyle/>
        <a:p>
          <a:pPr rtl="0"/>
          <a:endParaRPr lang="zh-TW" altLang="en-US" noProof="0" dirty="0">
            <a:latin typeface="Microsoft JhengHei UI" panose="020B0604030504040204" pitchFamily="34" charset="-120"/>
            <a:ea typeface="Microsoft JhengHei UI" panose="020B0604030504040204" pitchFamily="34" charset="-120"/>
          </a:endParaRPr>
        </a:p>
      </dgm:t>
    </dgm:pt>
    <dgm:pt modelId="{D23FCED1-BFD8-4C56-922F-0F0B6F0FCA06}" type="pres">
      <dgm:prSet presAssocID="{1EC23686-56D6-4482-B4E3-3F9784E88994}" presName="root" presStyleCnt="0">
        <dgm:presLayoutVars>
          <dgm:dir/>
          <dgm:resizeHandles val="exact"/>
        </dgm:presLayoutVars>
      </dgm:prSet>
      <dgm:spPr/>
    </dgm:pt>
    <dgm:pt modelId="{FC5F855A-CDF0-4982-B8FD-243F672B4215}" type="pres">
      <dgm:prSet presAssocID="{666F1301-07F7-4F1E-88B9-30CCDFF34C22}" presName="compNode" presStyleCnt="0"/>
      <dgm:spPr/>
    </dgm:pt>
    <dgm:pt modelId="{273CFA26-5783-472C-AEA4-7474BCE7ED76}" type="pres">
      <dgm:prSet presAssocID="{666F1301-07F7-4F1E-88B9-30CCDFF34C22}" presName="bgRect" presStyleLbl="bgShp" presStyleIdx="0" presStyleCnt="3"/>
      <dgm:spPr/>
    </dgm:pt>
    <dgm:pt modelId="{C4244F91-F78D-44B7-A3EF-985F7CA01A3E}" type="pres">
      <dgm:prSet presAssocID="{666F1301-07F7-4F1E-88B9-30CCDFF34C2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861C38A8-B127-4252-8CA3-59ABAD81D71E}" type="pres">
      <dgm:prSet presAssocID="{666F1301-07F7-4F1E-88B9-30CCDFF34C22}" presName="spaceRect" presStyleCnt="0"/>
      <dgm:spPr/>
    </dgm:pt>
    <dgm:pt modelId="{ADB98073-9A16-429B-B3E4-78C87520E3BD}" type="pres">
      <dgm:prSet presAssocID="{666F1301-07F7-4F1E-88B9-30CCDFF34C22}" presName="parTx" presStyleLbl="revTx" presStyleIdx="0" presStyleCnt="3" custLinFactNeighborX="-2025">
        <dgm:presLayoutVars>
          <dgm:chMax val="0"/>
          <dgm:chPref val="0"/>
        </dgm:presLayoutVars>
      </dgm:prSet>
      <dgm:spPr/>
    </dgm:pt>
    <dgm:pt modelId="{F78E8686-C11F-4490-ABBA-00BB413EB720}" type="pres">
      <dgm:prSet presAssocID="{1CCA38C8-B866-440C-8B7A-A6514DD31A53}" presName="sibTrans" presStyleCnt="0"/>
      <dgm:spPr/>
    </dgm:pt>
    <dgm:pt modelId="{2DFD5C08-692C-49C6-BE0E-A3054AA47A5F}" type="pres">
      <dgm:prSet presAssocID="{CB88D0C4-6C39-4629-9DEF-57288A3EBE4C}" presName="compNode" presStyleCnt="0"/>
      <dgm:spPr/>
    </dgm:pt>
    <dgm:pt modelId="{92FAFA61-277F-4763-B110-7FC285F8CB15}" type="pres">
      <dgm:prSet presAssocID="{CB88D0C4-6C39-4629-9DEF-57288A3EBE4C}" presName="bgRect" presStyleLbl="bgShp" presStyleIdx="1" presStyleCnt="3"/>
      <dgm:spPr/>
    </dgm:pt>
    <dgm:pt modelId="{A3300A1D-434B-4C4E-8590-BFF398413919}" type="pres">
      <dgm:prSet presAssocID="{CB88D0C4-6C39-4629-9DEF-57288A3EBE4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653B9166-120D-461F-B727-948D5CFC3A32}" type="pres">
      <dgm:prSet presAssocID="{CB88D0C4-6C39-4629-9DEF-57288A3EBE4C}" presName="spaceRect" presStyleCnt="0"/>
      <dgm:spPr/>
    </dgm:pt>
    <dgm:pt modelId="{B3C0F7C3-813F-464E-916E-F80DAAA07ACD}" type="pres">
      <dgm:prSet presAssocID="{CB88D0C4-6C39-4629-9DEF-57288A3EBE4C}" presName="parTx" presStyleLbl="revTx" presStyleIdx="1" presStyleCnt="3" custLinFactNeighborX="-2025">
        <dgm:presLayoutVars>
          <dgm:chMax val="0"/>
          <dgm:chPref val="0"/>
        </dgm:presLayoutVars>
      </dgm:prSet>
      <dgm:spPr/>
    </dgm:pt>
    <dgm:pt modelId="{A07EDB53-627B-4C9B-865D-D7AC49284C38}" type="pres">
      <dgm:prSet presAssocID="{7ADFA01E-1246-464F-8347-8DA3C53B199C}" presName="sibTrans" presStyleCnt="0"/>
      <dgm:spPr/>
    </dgm:pt>
    <dgm:pt modelId="{15138416-DD7B-401A-B700-42AD914433BC}" type="pres">
      <dgm:prSet presAssocID="{07DC5EEB-1654-4ECB-A96A-EED4BE9D4BB4}" presName="compNode" presStyleCnt="0"/>
      <dgm:spPr/>
    </dgm:pt>
    <dgm:pt modelId="{076138F6-ECA1-482E-996E-9880FB31D2B3}" type="pres">
      <dgm:prSet presAssocID="{07DC5EEB-1654-4ECB-A96A-EED4BE9D4BB4}" presName="bgRect" presStyleLbl="bgShp" presStyleIdx="2" presStyleCnt="3"/>
      <dgm:spPr/>
    </dgm:pt>
    <dgm:pt modelId="{F0A6A1BF-2EAD-4602-81E6-9CC50C37F6AE}" type="pres">
      <dgm:prSet presAssocID="{07DC5EEB-1654-4ECB-A96A-EED4BE9D4B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B98CB117-D9C1-4AF6-9A9D-0DAB5768767C}" type="pres">
      <dgm:prSet presAssocID="{07DC5EEB-1654-4ECB-A96A-EED4BE9D4BB4}" presName="spaceRect" presStyleCnt="0"/>
      <dgm:spPr/>
    </dgm:pt>
    <dgm:pt modelId="{1EDE4884-2B85-4A48-9870-BA341962788C}" type="pres">
      <dgm:prSet presAssocID="{07DC5EEB-1654-4ECB-A96A-EED4BE9D4BB4}" presName="parTx" presStyleLbl="revTx" presStyleIdx="2" presStyleCnt="3" custLinFactNeighborX="-2025">
        <dgm:presLayoutVars>
          <dgm:chMax val="0"/>
          <dgm:chPref val="0"/>
        </dgm:presLayoutVars>
      </dgm:prSet>
      <dgm:spPr/>
    </dgm:pt>
  </dgm:ptLst>
  <dgm:cxnLst>
    <dgm:cxn modelId="{7B18691A-FAB3-4686-A97D-DF2644B3F9A6}" srcId="{1EC23686-56D6-4482-B4E3-3F9784E88994}" destId="{CB88D0C4-6C39-4629-9DEF-57288A3EBE4C}" srcOrd="1" destOrd="0" parTransId="{1A5BA4AE-234F-486F-B65A-ABB37EC6EDAF}" sibTransId="{7ADFA01E-1246-464F-8347-8DA3C53B199C}"/>
    <dgm:cxn modelId="{4479226A-C61F-4049-B907-024E5E3EA78B}" type="presOf" srcId="{666F1301-07F7-4F1E-88B9-30CCDFF34C22}" destId="{ADB98073-9A16-429B-B3E4-78C87520E3BD}" srcOrd="0" destOrd="0" presId="urn:microsoft.com/office/officeart/2018/2/layout/IconVerticalSolidList"/>
    <dgm:cxn modelId="{1CBDEE86-B634-4B5B-AD60-03DEC5B53DB8}" type="presOf" srcId="{07DC5EEB-1654-4ECB-A96A-EED4BE9D4BB4}" destId="{1EDE4884-2B85-4A48-9870-BA341962788C}" srcOrd="0" destOrd="0" presId="urn:microsoft.com/office/officeart/2018/2/layout/IconVerticalSolidList"/>
    <dgm:cxn modelId="{70BD86B9-A297-4D90-B59D-12F1AB3DD124}" srcId="{1EC23686-56D6-4482-B4E3-3F9784E88994}" destId="{666F1301-07F7-4F1E-88B9-30CCDFF34C22}" srcOrd="0" destOrd="0" parTransId="{48B1B5E3-336B-4618-B3E0-EEC37F417F42}" sibTransId="{1CCA38C8-B866-440C-8B7A-A6514DD31A53}"/>
    <dgm:cxn modelId="{F80C1DCD-4171-43A1-BE98-AA3DA896EAE8}" type="presOf" srcId="{1EC23686-56D6-4482-B4E3-3F9784E88994}" destId="{D23FCED1-BFD8-4C56-922F-0F0B6F0FCA06}" srcOrd="0" destOrd="0" presId="urn:microsoft.com/office/officeart/2018/2/layout/IconVerticalSolidList"/>
    <dgm:cxn modelId="{A3496BEC-7D4E-41F2-B6B2-38A84003D33E}" srcId="{1EC23686-56D6-4482-B4E3-3F9784E88994}" destId="{07DC5EEB-1654-4ECB-A96A-EED4BE9D4BB4}" srcOrd="2" destOrd="0" parTransId="{0B98E39A-7037-46A6-8799-DDA1D4C4A2D3}" sibTransId="{42EB8256-925E-4B15-B238-A97EE64E9CC8}"/>
    <dgm:cxn modelId="{D7BC00F4-B4AA-46A8-87B7-B0FE9B9E4297}" type="presOf" srcId="{CB88D0C4-6C39-4629-9DEF-57288A3EBE4C}" destId="{B3C0F7C3-813F-464E-916E-F80DAAA07ACD}" srcOrd="0" destOrd="0" presId="urn:microsoft.com/office/officeart/2018/2/layout/IconVerticalSolidList"/>
    <dgm:cxn modelId="{95E5FEC7-D662-452A-B6EC-16ADABFF4015}" type="presParOf" srcId="{D23FCED1-BFD8-4C56-922F-0F0B6F0FCA06}" destId="{FC5F855A-CDF0-4982-B8FD-243F672B4215}" srcOrd="0" destOrd="0" presId="urn:microsoft.com/office/officeart/2018/2/layout/IconVerticalSolidList"/>
    <dgm:cxn modelId="{54E596A5-1F63-49F0-9E99-9735D9DDE905}" type="presParOf" srcId="{FC5F855A-CDF0-4982-B8FD-243F672B4215}" destId="{273CFA26-5783-472C-AEA4-7474BCE7ED76}" srcOrd="0" destOrd="0" presId="urn:microsoft.com/office/officeart/2018/2/layout/IconVerticalSolidList"/>
    <dgm:cxn modelId="{3241A8BB-E93C-4175-8287-71C744E948F3}" type="presParOf" srcId="{FC5F855A-CDF0-4982-B8FD-243F672B4215}" destId="{C4244F91-F78D-44B7-A3EF-985F7CA01A3E}" srcOrd="1" destOrd="0" presId="urn:microsoft.com/office/officeart/2018/2/layout/IconVerticalSolidList"/>
    <dgm:cxn modelId="{7D8EC974-C39B-465D-A1E3-96D56AF63AED}" type="presParOf" srcId="{FC5F855A-CDF0-4982-B8FD-243F672B4215}" destId="{861C38A8-B127-4252-8CA3-59ABAD81D71E}" srcOrd="2" destOrd="0" presId="urn:microsoft.com/office/officeart/2018/2/layout/IconVerticalSolidList"/>
    <dgm:cxn modelId="{15B9E0B8-258B-4980-A4F4-20D599DD4277}" type="presParOf" srcId="{FC5F855A-CDF0-4982-B8FD-243F672B4215}" destId="{ADB98073-9A16-429B-B3E4-78C87520E3BD}" srcOrd="3" destOrd="0" presId="urn:microsoft.com/office/officeart/2018/2/layout/IconVerticalSolidList"/>
    <dgm:cxn modelId="{25A74079-B3AB-4FD0-8EF6-EBE95A1CA61C}" type="presParOf" srcId="{D23FCED1-BFD8-4C56-922F-0F0B6F0FCA06}" destId="{F78E8686-C11F-4490-ABBA-00BB413EB720}" srcOrd="1" destOrd="0" presId="urn:microsoft.com/office/officeart/2018/2/layout/IconVerticalSolidList"/>
    <dgm:cxn modelId="{E1DF304D-F536-4501-927D-58D353F10F8F}" type="presParOf" srcId="{D23FCED1-BFD8-4C56-922F-0F0B6F0FCA06}" destId="{2DFD5C08-692C-49C6-BE0E-A3054AA47A5F}" srcOrd="2" destOrd="0" presId="urn:microsoft.com/office/officeart/2018/2/layout/IconVerticalSolidList"/>
    <dgm:cxn modelId="{18AF1221-4A68-48EA-8B1F-CA926B8B6E80}" type="presParOf" srcId="{2DFD5C08-692C-49C6-BE0E-A3054AA47A5F}" destId="{92FAFA61-277F-4763-B110-7FC285F8CB15}" srcOrd="0" destOrd="0" presId="urn:microsoft.com/office/officeart/2018/2/layout/IconVerticalSolidList"/>
    <dgm:cxn modelId="{B46C4946-B387-451F-903B-EDB14FC80241}" type="presParOf" srcId="{2DFD5C08-692C-49C6-BE0E-A3054AA47A5F}" destId="{A3300A1D-434B-4C4E-8590-BFF398413919}" srcOrd="1" destOrd="0" presId="urn:microsoft.com/office/officeart/2018/2/layout/IconVerticalSolidList"/>
    <dgm:cxn modelId="{1DB018A0-BAE9-4FF8-92AD-8FC1B74E1F6C}" type="presParOf" srcId="{2DFD5C08-692C-49C6-BE0E-A3054AA47A5F}" destId="{653B9166-120D-461F-B727-948D5CFC3A32}" srcOrd="2" destOrd="0" presId="urn:microsoft.com/office/officeart/2018/2/layout/IconVerticalSolidList"/>
    <dgm:cxn modelId="{3C529D2F-2FF5-4C2F-9610-231C16E306F6}" type="presParOf" srcId="{2DFD5C08-692C-49C6-BE0E-A3054AA47A5F}" destId="{B3C0F7C3-813F-464E-916E-F80DAAA07ACD}" srcOrd="3" destOrd="0" presId="urn:microsoft.com/office/officeart/2018/2/layout/IconVerticalSolidList"/>
    <dgm:cxn modelId="{476DDC4F-50B2-41DE-9098-5725FC448184}" type="presParOf" srcId="{D23FCED1-BFD8-4C56-922F-0F0B6F0FCA06}" destId="{A07EDB53-627B-4C9B-865D-D7AC49284C38}" srcOrd="3" destOrd="0" presId="urn:microsoft.com/office/officeart/2018/2/layout/IconVerticalSolidList"/>
    <dgm:cxn modelId="{EE0BE25A-0E7E-45DB-816F-E7B998312A97}" type="presParOf" srcId="{D23FCED1-BFD8-4C56-922F-0F0B6F0FCA06}" destId="{15138416-DD7B-401A-B700-42AD914433BC}" srcOrd="4" destOrd="0" presId="urn:microsoft.com/office/officeart/2018/2/layout/IconVerticalSolidList"/>
    <dgm:cxn modelId="{13839CC3-BE13-4E8E-9E21-9A582D797C02}" type="presParOf" srcId="{15138416-DD7B-401A-B700-42AD914433BC}" destId="{076138F6-ECA1-482E-996E-9880FB31D2B3}" srcOrd="0" destOrd="0" presId="urn:microsoft.com/office/officeart/2018/2/layout/IconVerticalSolidList"/>
    <dgm:cxn modelId="{ECBA305D-0664-44B4-A831-BC9B140A8EB7}" type="presParOf" srcId="{15138416-DD7B-401A-B700-42AD914433BC}" destId="{F0A6A1BF-2EAD-4602-81E6-9CC50C37F6AE}" srcOrd="1" destOrd="0" presId="urn:microsoft.com/office/officeart/2018/2/layout/IconVerticalSolidList"/>
    <dgm:cxn modelId="{21EFA53F-91B8-48CF-83E3-734338F346BA}" type="presParOf" srcId="{15138416-DD7B-401A-B700-42AD914433BC}" destId="{B98CB117-D9C1-4AF6-9A9D-0DAB5768767C}" srcOrd="2" destOrd="0" presId="urn:microsoft.com/office/officeart/2018/2/layout/IconVerticalSolidList"/>
    <dgm:cxn modelId="{84E091D3-1650-45E0-982C-1F69661EFC51}" type="presParOf" srcId="{15138416-DD7B-401A-B700-42AD914433BC}" destId="{1EDE4884-2B85-4A48-9870-BA34196278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CFA26-5783-472C-AEA4-7474BCE7ED76}">
      <dsp:nvSpPr>
        <dsp:cNvPr id="0" name=""/>
        <dsp:cNvSpPr/>
      </dsp:nvSpPr>
      <dsp:spPr>
        <a:xfrm>
          <a:off x="0" y="440"/>
          <a:ext cx="2637365" cy="10314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44F91-F78D-44B7-A3EF-985F7CA01A3E}">
      <dsp:nvSpPr>
        <dsp:cNvPr id="0" name=""/>
        <dsp:cNvSpPr/>
      </dsp:nvSpPr>
      <dsp:spPr>
        <a:xfrm>
          <a:off x="312028" y="232527"/>
          <a:ext cx="567324" cy="5673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98073-9A16-429B-B3E4-78C87520E3BD}">
      <dsp:nvSpPr>
        <dsp:cNvPr id="0" name=""/>
        <dsp:cNvSpPr/>
      </dsp:nvSpPr>
      <dsp:spPr>
        <a:xfrm>
          <a:off x="1162099" y="440"/>
          <a:ext cx="1445984" cy="103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67" tIns="109167" rIns="109167" bIns="109167" numCol="1" spcCol="1270" rtlCol="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noProof="0" dirty="0">
              <a:solidFill>
                <a:prstClr val="white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rPr>
            <a:t>家庭背景</a:t>
          </a:r>
        </a:p>
      </dsp:txBody>
      <dsp:txXfrm>
        <a:off x="1162099" y="440"/>
        <a:ext cx="1445984" cy="1031498"/>
      </dsp:txXfrm>
    </dsp:sp>
    <dsp:sp modelId="{92FAFA61-277F-4763-B110-7FC285F8CB15}">
      <dsp:nvSpPr>
        <dsp:cNvPr id="0" name=""/>
        <dsp:cNvSpPr/>
      </dsp:nvSpPr>
      <dsp:spPr>
        <a:xfrm>
          <a:off x="0" y="1289813"/>
          <a:ext cx="2637365" cy="10314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00A1D-434B-4C4E-8590-BFF398413919}">
      <dsp:nvSpPr>
        <dsp:cNvPr id="0" name=""/>
        <dsp:cNvSpPr/>
      </dsp:nvSpPr>
      <dsp:spPr>
        <a:xfrm>
          <a:off x="312028" y="1521900"/>
          <a:ext cx="567324" cy="5673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0F7C3-813F-464E-916E-F80DAAA07ACD}">
      <dsp:nvSpPr>
        <dsp:cNvPr id="0" name=""/>
        <dsp:cNvSpPr/>
      </dsp:nvSpPr>
      <dsp:spPr>
        <a:xfrm>
          <a:off x="1162099" y="1289813"/>
          <a:ext cx="1445984" cy="103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67" tIns="109167" rIns="109167" bIns="109167" numCol="1" spcCol="1270" rtlCol="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noProof="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學習成績</a:t>
          </a:r>
        </a:p>
      </dsp:txBody>
      <dsp:txXfrm>
        <a:off x="1162099" y="1289813"/>
        <a:ext cx="1445984" cy="1031498"/>
      </dsp:txXfrm>
    </dsp:sp>
    <dsp:sp modelId="{076138F6-ECA1-482E-996E-9880FB31D2B3}">
      <dsp:nvSpPr>
        <dsp:cNvPr id="0" name=""/>
        <dsp:cNvSpPr/>
      </dsp:nvSpPr>
      <dsp:spPr>
        <a:xfrm>
          <a:off x="0" y="2579186"/>
          <a:ext cx="2637365" cy="103149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6A1BF-2EAD-4602-81E6-9CC50C37F6AE}">
      <dsp:nvSpPr>
        <dsp:cNvPr id="0" name=""/>
        <dsp:cNvSpPr/>
      </dsp:nvSpPr>
      <dsp:spPr>
        <a:xfrm>
          <a:off x="312028" y="2811273"/>
          <a:ext cx="567324" cy="5673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E4884-2B85-4A48-9870-BA341962788C}">
      <dsp:nvSpPr>
        <dsp:cNvPr id="0" name=""/>
        <dsp:cNvSpPr/>
      </dsp:nvSpPr>
      <dsp:spPr>
        <a:xfrm>
          <a:off x="1162099" y="2579186"/>
          <a:ext cx="1445984" cy="103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67" tIns="109167" rIns="109167" bIns="109167" numCol="1" spcCol="1270" rtlCol="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0" kern="1200" noProof="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rPr>
            <a:t>個人氣質</a:t>
          </a:r>
        </a:p>
      </dsp:txBody>
      <dsp:txXfrm>
        <a:off x="1162099" y="2579186"/>
        <a:ext cx="1445984" cy="1031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C9EDB39B-CD31-4D94-BCEF-1D949F4C2D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E7906CE-F94C-4ACC-9310-643C32BAAE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38D59-3D63-45D3-B212-9F69AD9B73BB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2020/4/14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D6B72A-2A3A-4C08-82E4-6A9ED2A785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B27978C-70E4-4272-9415-2535ADA94B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213CD-4AB6-4BA8-99C3-D9419FCA3C0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6653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842E208-A4F0-4761-AF53-C6A075B4CE65}" type="datetime1">
              <a:rPr lang="zh-TW" altLang="en-US" smtClean="0"/>
              <a:pPr/>
              <a:t>2020/4/14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7E212AA-416F-4F85-84E4-70553CBAF1E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16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272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643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212AA-416F-4F85-84E4-70553CBAF1E5}" type="slidenum">
              <a:rPr lang="en-US" altLang="zh-TW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70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468AF0-7D75-4161-9CFD-A82BABC67394}" type="datetime1">
              <a:rPr lang="zh-TW" altLang="en-US" noProof="0" smtClean="0"/>
              <a:t>2020/4/14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5437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EB9E-827E-4F6C-B9FC-AD85F5A4AD0D}" type="datetime1">
              <a:rPr lang="zh-TW" altLang="en-US" smtClean="0"/>
              <a:t>2020/4/14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93575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EB9E-827E-4F6C-B9FC-AD85F5A4AD0D}" type="datetime1">
              <a:rPr lang="zh-TW" altLang="en-US" smtClean="0"/>
              <a:t>2020/4/14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12704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EB9E-827E-4F6C-B9FC-AD85F5A4AD0D}" type="datetime1">
              <a:rPr lang="zh-TW" altLang="en-US" smtClean="0"/>
              <a:t>2020/4/14</a:t>
            </a:fld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74274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8FD3C2-3336-4E8B-8107-B12224E57F48}" type="datetime1">
              <a:rPr lang="zh-TW" altLang="en-US" noProof="0" smtClean="0"/>
              <a:t>2020/4/14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447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53B46D-960E-4CF1-A5EC-7804ED9705D4}" type="datetime1">
              <a:rPr lang="zh-TW" altLang="en-US" noProof="0" smtClean="0"/>
              <a:t>2020/4/14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9275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1A647E-93E5-45AC-A180-AB92BD31E35C}" type="datetime1">
              <a:rPr lang="zh-TW" altLang="en-US" noProof="0" smtClean="0"/>
              <a:t>2020/4/14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66557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D40A1B-EBB5-4186-B463-F7283544A659}" type="datetime1">
              <a:rPr lang="zh-TW" altLang="en-US" noProof="0" smtClean="0"/>
              <a:t>2020/4/14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739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5EB965F-D8BA-4BFA-ABA3-DF8EC473D3A0}" type="datetime1">
              <a:rPr lang="zh-TW" altLang="en-US" noProof="0" smtClean="0"/>
              <a:t>2020/4/14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40503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C91B8D-61E1-42ED-8BD9-7B90B8879F26}" type="datetime1">
              <a:rPr lang="zh-TW" altLang="en-US" noProof="0" smtClean="0"/>
              <a:t>2020/4/14</a:t>
            </a:fld>
            <a:endParaRPr lang="zh-TW" alt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2219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450C1BE-4739-4309-B207-74BFF21DC4CC}" type="datetime1">
              <a:rPr lang="zh-TW" altLang="en-US" noProof="0" smtClean="0"/>
              <a:t>2020/4/14</a:t>
            </a:fld>
            <a:endParaRPr lang="zh-TW" alt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29750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8DB239E-CF39-4AC4-84C3-24D823C12F1D}" type="datetime1">
              <a:rPr lang="zh-TW" altLang="en-US" noProof="0" smtClean="0"/>
              <a:t>2020/4/14</a:t>
            </a:fld>
            <a:endParaRPr lang="zh-TW" alt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00259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EB9E-827E-4F6C-B9FC-AD85F5A4AD0D}" type="datetime1">
              <a:rPr lang="zh-TW" altLang="en-US" smtClean="0"/>
              <a:t>2020/4/14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24368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A67EB9E-827E-4F6C-B9FC-AD85F5A4AD0D}" type="datetime1">
              <a:rPr lang="zh-TW" altLang="en-US" smtClean="0"/>
              <a:t>2020/4/14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70448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A67EB9E-827E-4F6C-B9FC-AD85F5A4AD0D}" type="datetime1">
              <a:rPr lang="zh-TW" altLang="en-US" smtClean="0"/>
              <a:t>2020/4/14</a:t>
            </a:fld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5239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7%BB%84%E7%BB%87_(%E7%A4%BE%E4%BC%9A%E5%AD%A6)" TargetMode="External"/><Relationship Id="rId2" Type="http://schemas.openxmlformats.org/officeDocument/2006/relationships/hyperlink" Target="https://zh.wikipedia.org/wiki/%E8%87%AA%E7%84%B6%E4%BA%BA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zh.wikipedia.org/wiki/%E8%B2%BC%E6%A8%99%E7%B1%A4" TargetMode="External"/><Relationship Id="rId4" Type="http://schemas.openxmlformats.org/officeDocument/2006/relationships/hyperlink" Target="https://zh.wikipedia.org/wiki/%E5%9C%B0%E5%8D%8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hyperlink" Target="&#27511;&#21490;&#19978;&#34987;&#31281;&#28858;&#8220;&#31165;&#29560;&#29579;&#26397;&#8221;&#30340;&#21271;&#40778;&#65292;&#19968;&#23478;&#24190;&#20195;&#30343;&#24093;&#20840;&#26159;&#35722;&#24907;&#20986;&#23569;&#24180;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Be%20A%20Giver%20&#21555;&#24565;&#30495;&#12296;&#24863;&#35613;&#20808;&#29983;&#31687;&#12297;&#23436;&#25972;&#29256;.mp4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7434" y="2390545"/>
            <a:ext cx="4459265" cy="128587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同理心怎麼看？</a:t>
            </a:r>
          </a:p>
        </p:txBody>
      </p:sp>
      <p:pic>
        <p:nvPicPr>
          <p:cNvPr id="5" name="圖片 4" descr="學生在書桌前撰寫">
            <a:extLst>
              <a:ext uri="{FF2B5EF4-FFF2-40B4-BE49-F238E27FC236}">
                <a16:creationId xmlns:a16="http://schemas.microsoft.com/office/drawing/2014/main" id="{DB01D247-521D-46B2-B29A-935ED000F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25" r="476" b="1"/>
          <a:stretch/>
        </p:blipFill>
        <p:spPr>
          <a:xfrm>
            <a:off x="79907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6" name="副標題 5">
            <a:extLst>
              <a:ext uri="{FF2B5EF4-FFF2-40B4-BE49-F238E27FC236}">
                <a16:creationId xmlns:a16="http://schemas.microsoft.com/office/drawing/2014/main" id="{F9A6E662-6F74-489D-9FB9-41CA57D1A8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1602E4-6299-46C2-B56A-15C4061E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576083" cy="97045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「學習障礙」身份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3344E6B-F7B7-4F79-9347-8E7845A7F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9" y="2195226"/>
            <a:ext cx="3038475" cy="431083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6491433-3F5C-41C2-A411-E7F266CD7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3" y="1953479"/>
            <a:ext cx="9175751" cy="479433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937D338-D079-47E6-A963-F04C2B92D1C3}"/>
              </a:ext>
            </a:extLst>
          </p:cNvPr>
          <p:cNvSpPr txBox="1"/>
          <p:nvPr/>
        </p:nvSpPr>
        <p:spPr>
          <a:xfrm>
            <a:off x="7724587" y="709752"/>
            <a:ext cx="4576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英國哈利王子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3644D03-64EB-4263-B2AE-FB0ADD79F743}"/>
              </a:ext>
            </a:extLst>
          </p:cNvPr>
          <p:cNvSpPr txBox="1"/>
          <p:nvPr/>
        </p:nvSpPr>
        <p:spPr>
          <a:xfrm>
            <a:off x="5206317" y="709752"/>
            <a:ext cx="2957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王室貴族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12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C11FA01-09BE-4A93-9C2D-5A0DCB263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156" y="1951751"/>
            <a:ext cx="4936671" cy="4829710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A9CF5C37-6F73-4E28-90C6-66B1D3E3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611086" cy="97045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「學習障礙」身份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1FEFE15-E219-40CB-A80E-FD3975DA8269}"/>
              </a:ext>
            </a:extLst>
          </p:cNvPr>
          <p:cNvSpPr txBox="1"/>
          <p:nvPr/>
        </p:nvSpPr>
        <p:spPr>
          <a:xfrm>
            <a:off x="5206318" y="709752"/>
            <a:ext cx="258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天才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9DE29D2-0DC3-44D8-9C5D-95B884AEF585}"/>
              </a:ext>
            </a:extLst>
          </p:cNvPr>
          <p:cNvSpPr txBox="1"/>
          <p:nvPr/>
        </p:nvSpPr>
        <p:spPr>
          <a:xfrm>
            <a:off x="6770916" y="709752"/>
            <a:ext cx="3433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愛因斯坦</a:t>
            </a:r>
          </a:p>
        </p:txBody>
      </p:sp>
    </p:spTree>
    <p:extLst>
      <p:ext uri="{BB962C8B-B14F-4D97-AF65-F5344CB8AC3E}">
        <p14:creationId xmlns:p14="http://schemas.microsoft.com/office/powerpoint/2010/main" val="16760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F97446CF-5142-4511-B56D-777E136B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611086" cy="97045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「視覺障礙」身份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41F000-3B87-42BC-BD03-EC09942BAFB3}"/>
              </a:ext>
            </a:extLst>
          </p:cNvPr>
          <p:cNvSpPr txBox="1"/>
          <p:nvPr/>
        </p:nvSpPr>
        <p:spPr>
          <a:xfrm>
            <a:off x="5206318" y="709752"/>
            <a:ext cx="258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藝術天份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C0A5A9E-DEB4-4FFE-94E8-B7F04B9A58E6}"/>
              </a:ext>
            </a:extLst>
          </p:cNvPr>
          <p:cNvSpPr txBox="1"/>
          <p:nvPr/>
        </p:nvSpPr>
        <p:spPr>
          <a:xfrm>
            <a:off x="7724588" y="709752"/>
            <a:ext cx="3433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蕭煌奇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498E31B-1E82-44FE-8E27-AB0D1B1AA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685" y="2037442"/>
            <a:ext cx="4697526" cy="469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2DCB57-ADC5-4DCD-AB41-44C3C7DD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身份標籤化？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984523C-4C69-4DCC-BB6E-D39968F12274}"/>
              </a:ext>
            </a:extLst>
          </p:cNvPr>
          <p:cNvSpPr txBox="1"/>
          <p:nvPr/>
        </p:nvSpPr>
        <p:spPr>
          <a:xfrm>
            <a:off x="810000" y="2296886"/>
            <a:ext cx="10674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標籤效應是一個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tooltip="自然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自然人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、一個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tooltip="組織 (社會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組織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、一個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tooltip="地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地區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給別人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 tooltip="貼標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貼上標籤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之後所產生的效應，</a:t>
            </a:r>
            <a:endParaRPr lang="en-US" altLang="zh-TW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包括</a:t>
            </a:r>
            <a:endParaRPr lang="en-US" altLang="zh-TW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強化：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自我認同：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刻板印象：黑人比較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………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579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4861223-8AE3-4A1F-9794-A4542561B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2" r="13627" b="3585"/>
          <a:stretch/>
        </p:blipFill>
        <p:spPr>
          <a:xfrm>
            <a:off x="3972054" y="1945397"/>
            <a:ext cx="4715559" cy="4840875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C8EF7732-4B67-4C3F-A9B1-A6BC47A4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576083" cy="97045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「學習障礙」身份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FD5467A-5502-4CA4-A292-B052C8157533}"/>
              </a:ext>
            </a:extLst>
          </p:cNvPr>
          <p:cNvSpPr txBox="1"/>
          <p:nvPr/>
        </p:nvSpPr>
        <p:spPr>
          <a:xfrm>
            <a:off x="7724587" y="709752"/>
            <a:ext cx="4576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英國哈利王子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8FA5BF3-C581-4169-B35A-04401DA0CC74}"/>
              </a:ext>
            </a:extLst>
          </p:cNvPr>
          <p:cNvSpPr txBox="1"/>
          <p:nvPr/>
        </p:nvSpPr>
        <p:spPr>
          <a:xfrm>
            <a:off x="5206317" y="709752"/>
            <a:ext cx="2957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王室貴族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C5BA36B-2DB6-449C-A238-4C961350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005" y="1934373"/>
            <a:ext cx="9285931" cy="4851899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A8126C84-7E3D-480F-9616-84F0804C408D}"/>
              </a:ext>
            </a:extLst>
          </p:cNvPr>
          <p:cNvSpPr txBox="1">
            <a:spLocks/>
          </p:cNvSpPr>
          <p:nvPr/>
        </p:nvSpPr>
        <p:spPr>
          <a:xfrm>
            <a:off x="2606143" y="447188"/>
            <a:ext cx="457608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」身份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</a:p>
        </p:txBody>
      </p:sp>
      <p:sp>
        <p:nvSpPr>
          <p:cNvPr id="15" name="文字方塊 14">
            <a:hlinkClick r:id="rId4" action="ppaction://hlinkfile"/>
            <a:extLst>
              <a:ext uri="{FF2B5EF4-FFF2-40B4-BE49-F238E27FC236}">
                <a16:creationId xmlns:a16="http://schemas.microsoft.com/office/drawing/2014/main" id="{5396674E-B652-46E6-B1A7-1910ACF30053}"/>
              </a:ext>
            </a:extLst>
          </p:cNvPr>
          <p:cNvSpPr txBox="1"/>
          <p:nvPr/>
        </p:nvSpPr>
        <p:spPr>
          <a:xfrm>
            <a:off x="7724587" y="720776"/>
            <a:ext cx="4576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北齊暴君</a:t>
            </a:r>
          </a:p>
        </p:txBody>
      </p:sp>
    </p:spTree>
    <p:extLst>
      <p:ext uri="{BB962C8B-B14F-4D97-AF65-F5344CB8AC3E}">
        <p14:creationId xmlns:p14="http://schemas.microsoft.com/office/powerpoint/2010/main" val="251063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06B8753F-57AF-4632-A01D-8065838E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611086" cy="97045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「視覺障礙」身份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AD99FD5-803D-49F0-AC23-53E6389C3427}"/>
              </a:ext>
            </a:extLst>
          </p:cNvPr>
          <p:cNvSpPr txBox="1"/>
          <p:nvPr/>
        </p:nvSpPr>
        <p:spPr>
          <a:xfrm>
            <a:off x="5206318" y="709752"/>
            <a:ext cx="258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藝術天份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CDC931A-FEC9-44BD-8251-14CBA68D0244}"/>
              </a:ext>
            </a:extLst>
          </p:cNvPr>
          <p:cNvSpPr txBox="1"/>
          <p:nvPr/>
        </p:nvSpPr>
        <p:spPr>
          <a:xfrm>
            <a:off x="7724588" y="709752"/>
            <a:ext cx="3433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蕭煌奇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E6862B8-445C-4010-83E2-0E8DD2F1D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685" y="2037442"/>
            <a:ext cx="4697526" cy="4697526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A41A04A2-18C9-4F11-B9FF-88D3F4EFB8DE}"/>
              </a:ext>
            </a:extLst>
          </p:cNvPr>
          <p:cNvSpPr txBox="1">
            <a:spLocks/>
          </p:cNvSpPr>
          <p:nvPr/>
        </p:nvSpPr>
        <p:spPr>
          <a:xfrm>
            <a:off x="2565516" y="447188"/>
            <a:ext cx="296091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」身份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E0F1E78-03F7-4455-9BE5-EF3CA4C3B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457" y="1608045"/>
            <a:ext cx="4188772" cy="520423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F99963F-9F37-4B79-A046-A51738837F9A}"/>
              </a:ext>
            </a:extLst>
          </p:cNvPr>
          <p:cNvSpPr txBox="1"/>
          <p:nvPr/>
        </p:nvSpPr>
        <p:spPr>
          <a:xfrm>
            <a:off x="7759380" y="717597"/>
            <a:ext cx="3433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梵谷</a:t>
            </a:r>
          </a:p>
        </p:txBody>
      </p:sp>
    </p:spTree>
    <p:extLst>
      <p:ext uri="{BB962C8B-B14F-4D97-AF65-F5344CB8AC3E}">
        <p14:creationId xmlns:p14="http://schemas.microsoft.com/office/powerpoint/2010/main" val="48360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BF8E20AA-1501-4B2F-BB12-6E64E924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186" y="136088"/>
            <a:ext cx="7200900" cy="65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9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87DD0F0-44B9-46A6-A2C4-F33FA448B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614" y="0"/>
            <a:ext cx="5050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78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8FC4D0-2539-4272-BE90-C6357E5D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827" y="5476388"/>
            <a:ext cx="1911429" cy="970450"/>
          </a:xfrm>
        </p:spPr>
        <p:txBody>
          <a:bodyPr/>
          <a:lstStyle/>
          <a:p>
            <a:r>
              <a:rPr lang="zh-TW" altLang="en-US" dirty="0"/>
              <a:t>標籤化？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28ECB84-739A-483F-BB26-CFB3BFB8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421" y="2135640"/>
            <a:ext cx="7252607" cy="3684792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BE087E9C-DABC-42B9-A142-5573396F7F52}"/>
              </a:ext>
            </a:extLst>
          </p:cNvPr>
          <p:cNvSpPr txBox="1">
            <a:spLocks/>
          </p:cNvSpPr>
          <p:nvPr/>
        </p:nvSpPr>
        <p:spPr>
          <a:xfrm>
            <a:off x="6940884" y="5476388"/>
            <a:ext cx="191142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歧視？</a:t>
            </a:r>
          </a:p>
        </p:txBody>
      </p:sp>
      <p:pic>
        <p:nvPicPr>
          <p:cNvPr id="9" name="圖片 8">
            <a:hlinkClick r:id="rId3" action="ppaction://hlinkfile"/>
            <a:extLst>
              <a:ext uri="{FF2B5EF4-FFF2-40B4-BE49-F238E27FC236}">
                <a16:creationId xmlns:a16="http://schemas.microsoft.com/office/drawing/2014/main" id="{3CD2CFC5-090A-4C6C-8BCA-9655A7D50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421" y="2135640"/>
            <a:ext cx="7252606" cy="3699341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BA789615-481F-4CAF-B1F7-30FC120D6326}"/>
              </a:ext>
            </a:extLst>
          </p:cNvPr>
          <p:cNvSpPr txBox="1">
            <a:spLocks/>
          </p:cNvSpPr>
          <p:nvPr/>
        </p:nvSpPr>
        <p:spPr>
          <a:xfrm>
            <a:off x="5327571" y="926187"/>
            <a:ext cx="288025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同理心</a:t>
            </a:r>
          </a:p>
        </p:txBody>
      </p:sp>
    </p:spTree>
    <p:extLst>
      <p:ext uri="{BB962C8B-B14F-4D97-AF65-F5344CB8AC3E}">
        <p14:creationId xmlns:p14="http://schemas.microsoft.com/office/powerpoint/2010/main" val="194322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918072-2B68-41FD-8956-E733D849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/>
              <a:t>同理心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32F774-E61C-4748-A86A-025AC5558C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情緒同理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799FA04-9196-48A6-9334-9078B552D3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認知同理</a:t>
            </a:r>
          </a:p>
        </p:txBody>
      </p:sp>
    </p:spTree>
    <p:extLst>
      <p:ext uri="{BB962C8B-B14F-4D97-AF65-F5344CB8AC3E}">
        <p14:creationId xmlns:p14="http://schemas.microsoft.com/office/powerpoint/2010/main" val="36937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A1768B-E2A5-40F6-8447-4D62B32C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香山高中 石緯恩老師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3529AD5-1556-4CC8-971D-EFDB6496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87" y="1495425"/>
            <a:ext cx="10178322" cy="4259790"/>
          </a:xfrm>
        </p:spPr>
        <p:txBody>
          <a:bodyPr/>
          <a:lstStyle/>
          <a:p>
            <a:r>
              <a:rPr lang="zh-TW" altLang="en-US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學歷：</a:t>
            </a:r>
            <a:br>
              <a:rPr lang="en-US" altLang="zh-TW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紐約大學公共服務碩士</a:t>
            </a:r>
            <a:br>
              <a:rPr lang="en-US" altLang="zh-TW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台大電機系、社會學系雙主修</a:t>
            </a:r>
            <a:endParaRPr lang="en-US" altLang="zh-TW" sz="32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經歷：台積電</a:t>
            </a:r>
            <a:r>
              <a:rPr lang="en-US" altLang="zh-TW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IC</a:t>
            </a:r>
            <a:r>
              <a:rPr lang="zh-TW" altLang="en-US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設計工程師</a:t>
            </a:r>
            <a:br>
              <a:rPr lang="en-US" altLang="zh-TW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客服工程師</a:t>
            </a:r>
            <a:endParaRPr lang="en-US" altLang="zh-TW" sz="32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3105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247D93-5ECE-458D-8E07-41649613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同理心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1CD018-CDD4-4851-964F-8A9E85857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11144688" cy="4378538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初層同理：「我懂那個感受」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言外之意同理：「你擔心的是什麼」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混雜遮掩同理：「我知道你很擔心，我們想要幫助你」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壓抑防衛同理：「聽你這樣說我很難過，你怎麼樣可以撐到現在的」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同理心濫用</a:t>
            </a:r>
          </a:p>
        </p:txBody>
      </p:sp>
    </p:spTree>
    <p:extLst>
      <p:ext uri="{BB962C8B-B14F-4D97-AF65-F5344CB8AC3E}">
        <p14:creationId xmlns:p14="http://schemas.microsoft.com/office/powerpoint/2010/main" val="3031463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7643D9-4242-42B7-BDF3-EE54DD1E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你知道這樣很歧視嗎？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DEE467A-414B-4343-B2E9-4148CE5B6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75" y="2009775"/>
            <a:ext cx="4762500" cy="47625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11FECED-3710-48CB-A441-C8AEA91C0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644" y="2331980"/>
            <a:ext cx="4459061" cy="445906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61D0175-82F2-47DF-856C-B4F1834A4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5" y="2331980"/>
            <a:ext cx="6819900" cy="44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383B06-7F86-4A83-B321-4C6B1EE78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該怎麼看</a:t>
            </a:r>
            <a:r>
              <a:rPr lang="zh-TW" altLang="en-US" dirty="0"/>
              <a:t>！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D3E1A8EF-9170-4E08-AF82-E386E331DEBB}"/>
              </a:ext>
            </a:extLst>
          </p:cNvPr>
          <p:cNvSpPr/>
          <p:nvPr/>
        </p:nvSpPr>
        <p:spPr>
          <a:xfrm>
            <a:off x="4331003" y="2397502"/>
            <a:ext cx="2637365" cy="1031498"/>
          </a:xfrm>
          <a:prstGeom prst="roundRect">
            <a:avLst>
              <a:gd name="adj" fmla="val 10000"/>
            </a:avLst>
          </a:prstGeom>
          <a:solidFill>
            <a:schemeClr val="bg2">
              <a:lumMod val="50000"/>
              <a:lumOff val="50000"/>
            </a:schemeClr>
          </a:solidFill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7" name="矩形 6" descr="Open Book">
            <a:extLst>
              <a:ext uri="{FF2B5EF4-FFF2-40B4-BE49-F238E27FC236}">
                <a16:creationId xmlns:a16="http://schemas.microsoft.com/office/drawing/2014/main" id="{A80B7602-CD5E-44D8-A656-524EB447899A}"/>
              </a:ext>
            </a:extLst>
          </p:cNvPr>
          <p:cNvSpPr/>
          <p:nvPr/>
        </p:nvSpPr>
        <p:spPr>
          <a:xfrm>
            <a:off x="4643031" y="2629589"/>
            <a:ext cx="567324" cy="56732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237B6204-FC10-4BED-A883-C5622BB41B46}"/>
              </a:ext>
            </a:extLst>
          </p:cNvPr>
          <p:cNvGrpSpPr/>
          <p:nvPr/>
        </p:nvGrpSpPr>
        <p:grpSpPr>
          <a:xfrm>
            <a:off x="5493102" y="2397502"/>
            <a:ext cx="1445984" cy="1031498"/>
            <a:chOff x="1162099" y="440"/>
            <a:chExt cx="1445984" cy="1031498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116F8E6-6D93-42C6-86A6-E4FB10B4BCBA}"/>
                </a:ext>
              </a:extLst>
            </p:cNvPr>
            <p:cNvSpPr/>
            <p:nvPr/>
          </p:nvSpPr>
          <p:spPr>
            <a:xfrm>
              <a:off x="1162099" y="440"/>
              <a:ext cx="1445984" cy="10314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22A637BB-A34C-459E-8468-E05F825FFE08}"/>
                </a:ext>
              </a:extLst>
            </p:cNvPr>
            <p:cNvSpPr txBox="1"/>
            <p:nvPr/>
          </p:nvSpPr>
          <p:spPr>
            <a:xfrm>
              <a:off x="1162099" y="440"/>
              <a:ext cx="1445984" cy="1031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9167" tIns="109167" rIns="109167" bIns="109167" numCol="1" spcCol="1270" rtlCol="0" anchor="ctr" anchorCtr="0">
              <a:noAutofit/>
            </a:bodyPr>
            <a:lstStyle/>
            <a:p>
              <a:pPr marL="0" lvl="0" indent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800" kern="1200" noProof="0" dirty="0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+mn-cs"/>
                </a:rPr>
                <a:t>家庭背景</a:t>
              </a:r>
            </a:p>
          </p:txBody>
        </p:sp>
      </p:grp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1AF58DA1-1E51-4357-A9E8-D5BA5F4A70AC}"/>
              </a:ext>
            </a:extLst>
          </p:cNvPr>
          <p:cNvSpPr/>
          <p:nvPr/>
        </p:nvSpPr>
        <p:spPr>
          <a:xfrm>
            <a:off x="4331003" y="3686875"/>
            <a:ext cx="2637365" cy="1031498"/>
          </a:xfrm>
          <a:prstGeom prst="roundRect">
            <a:avLst>
              <a:gd name="adj" fmla="val 10000"/>
            </a:avLst>
          </a:prstGeom>
          <a:solidFill>
            <a:schemeClr val="bg2">
              <a:lumMod val="50000"/>
              <a:lumOff val="50000"/>
            </a:schemeClr>
          </a:solidFill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zh-TW" altLang="en-US" dirty="0"/>
          </a:p>
        </p:txBody>
      </p:sp>
      <p:sp>
        <p:nvSpPr>
          <p:cNvPr id="10" name="矩形 9" descr="Clock">
            <a:extLst>
              <a:ext uri="{FF2B5EF4-FFF2-40B4-BE49-F238E27FC236}">
                <a16:creationId xmlns:a16="http://schemas.microsoft.com/office/drawing/2014/main" id="{ED3C9DE5-24DF-4D34-B55D-EDB4A6EB303B}"/>
              </a:ext>
            </a:extLst>
          </p:cNvPr>
          <p:cNvSpPr/>
          <p:nvPr/>
        </p:nvSpPr>
        <p:spPr>
          <a:xfrm>
            <a:off x="4643031" y="3918962"/>
            <a:ext cx="567324" cy="56732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7E07D6E7-CD38-4EE3-B892-F012EFFBCDAD}"/>
              </a:ext>
            </a:extLst>
          </p:cNvPr>
          <p:cNvGrpSpPr/>
          <p:nvPr/>
        </p:nvGrpSpPr>
        <p:grpSpPr>
          <a:xfrm>
            <a:off x="5493102" y="3686875"/>
            <a:ext cx="1445984" cy="1031498"/>
            <a:chOff x="1162099" y="1289813"/>
            <a:chExt cx="1445984" cy="1031498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AACB6F8-24C2-4D3C-9529-2CF56DDA8CA6}"/>
                </a:ext>
              </a:extLst>
            </p:cNvPr>
            <p:cNvSpPr/>
            <p:nvPr/>
          </p:nvSpPr>
          <p:spPr>
            <a:xfrm>
              <a:off x="1162099" y="1289813"/>
              <a:ext cx="1445984" cy="10314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05EB4E3-4BB6-418D-8C44-AB54B0324AC1}"/>
                </a:ext>
              </a:extLst>
            </p:cNvPr>
            <p:cNvSpPr txBox="1"/>
            <p:nvPr/>
          </p:nvSpPr>
          <p:spPr>
            <a:xfrm>
              <a:off x="1162099" y="1289813"/>
              <a:ext cx="1445984" cy="1031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9167" tIns="109167" rIns="109167" bIns="109167" numCol="1" spcCol="1270" rtlCol="0" anchor="ctr" anchorCtr="0">
              <a:noAutofit/>
            </a:bodyPr>
            <a:lstStyle/>
            <a:p>
              <a:pPr marL="0" lvl="0" indent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800" kern="1200" noProof="0" dirty="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學習成績</a:t>
              </a:r>
            </a:p>
          </p:txBody>
        </p:sp>
      </p:grp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5A955A7-4261-4C22-9F9A-B19F07054ED4}"/>
              </a:ext>
            </a:extLst>
          </p:cNvPr>
          <p:cNvSpPr/>
          <p:nvPr/>
        </p:nvSpPr>
        <p:spPr>
          <a:xfrm>
            <a:off x="4331003" y="4976248"/>
            <a:ext cx="2637365" cy="1031498"/>
          </a:xfrm>
          <a:prstGeom prst="roundRect">
            <a:avLst>
              <a:gd name="adj" fmla="val 10000"/>
            </a:avLst>
          </a:prstGeom>
          <a:solidFill>
            <a:schemeClr val="bg2">
              <a:lumMod val="50000"/>
              <a:lumOff val="50000"/>
            </a:schemeClr>
          </a:solidFill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3" name="矩形 12" descr="Books on Shelf">
            <a:extLst>
              <a:ext uri="{FF2B5EF4-FFF2-40B4-BE49-F238E27FC236}">
                <a16:creationId xmlns:a16="http://schemas.microsoft.com/office/drawing/2014/main" id="{29606F00-20BF-49E7-A60F-1AADC783BC62}"/>
              </a:ext>
            </a:extLst>
          </p:cNvPr>
          <p:cNvSpPr/>
          <p:nvPr/>
        </p:nvSpPr>
        <p:spPr>
          <a:xfrm>
            <a:off x="4643031" y="5208335"/>
            <a:ext cx="567324" cy="56732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AC2E7DBE-41E5-45AF-8EDD-18DAB5390D83}"/>
              </a:ext>
            </a:extLst>
          </p:cNvPr>
          <p:cNvGrpSpPr/>
          <p:nvPr/>
        </p:nvGrpSpPr>
        <p:grpSpPr>
          <a:xfrm>
            <a:off x="5493102" y="4976248"/>
            <a:ext cx="1445984" cy="1031498"/>
            <a:chOff x="1162099" y="2579186"/>
            <a:chExt cx="1445984" cy="103149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77F8F43-CB01-445D-8D43-145994FBDAD6}"/>
                </a:ext>
              </a:extLst>
            </p:cNvPr>
            <p:cNvSpPr/>
            <p:nvPr/>
          </p:nvSpPr>
          <p:spPr>
            <a:xfrm>
              <a:off x="1162099" y="2579186"/>
              <a:ext cx="1445984" cy="10314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6F629D2F-DDD6-4070-BF53-371794C52A5C}"/>
                </a:ext>
              </a:extLst>
            </p:cNvPr>
            <p:cNvSpPr txBox="1"/>
            <p:nvPr/>
          </p:nvSpPr>
          <p:spPr>
            <a:xfrm>
              <a:off x="1162099" y="2579186"/>
              <a:ext cx="1445984" cy="1031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9167" tIns="109167" rIns="109167" bIns="109167" numCol="1" spcCol="1270" rtlCol="0" anchor="ctr" anchorCtr="0">
              <a:noAutofit/>
            </a:bodyPr>
            <a:lstStyle/>
            <a:p>
              <a:pPr marL="0" lvl="0" indent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800" b="0" kern="1200" noProof="0" dirty="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個人氣質</a:t>
              </a:r>
            </a:p>
          </p:txBody>
        </p:sp>
      </p:grpSp>
      <p:sp>
        <p:nvSpPr>
          <p:cNvPr id="36" name="標題 1">
            <a:extLst>
              <a:ext uri="{FF2B5EF4-FFF2-40B4-BE49-F238E27FC236}">
                <a16:creationId xmlns:a16="http://schemas.microsoft.com/office/drawing/2014/main" id="{DE28E7F0-9277-4B24-80E0-7A07B147BCBF}"/>
              </a:ext>
            </a:extLst>
          </p:cNvPr>
          <p:cNvSpPr txBox="1">
            <a:spLocks/>
          </p:cNvSpPr>
          <p:nvPr/>
        </p:nvSpPr>
        <p:spPr>
          <a:xfrm>
            <a:off x="2742351" y="2924450"/>
            <a:ext cx="2050611" cy="312367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身份</a:t>
            </a:r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</a:t>
            </a:r>
            <a:b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7" name="標題 1">
            <a:extLst>
              <a:ext uri="{FF2B5EF4-FFF2-40B4-BE49-F238E27FC236}">
                <a16:creationId xmlns:a16="http://schemas.microsoft.com/office/drawing/2014/main" id="{4B46C0A4-53FB-404F-A37A-098FEC4F0B42}"/>
              </a:ext>
            </a:extLst>
          </p:cNvPr>
          <p:cNvSpPr txBox="1">
            <a:spLocks/>
          </p:cNvSpPr>
          <p:nvPr/>
        </p:nvSpPr>
        <p:spPr>
          <a:xfrm>
            <a:off x="7035896" y="2931215"/>
            <a:ext cx="3676650" cy="312367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=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別人眼中的你</a:t>
            </a:r>
            <a:b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4648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D6CBD3-7B21-4E40-869D-6A836815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身分？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25F755-4A77-4D5E-83D8-DCD355677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10741917" cy="4188525"/>
          </a:xfrm>
        </p:spPr>
        <p:txBody>
          <a:bodyPr/>
          <a:lstStyle/>
          <a:p>
            <a:r>
              <a:rPr lang="zh-TW" altLang="en-US" sz="2800" dirty="0"/>
              <a:t>他們就是身心障礙無誤，假裝不知道、很體貼、很關心、很討厭，他們還是身心障礙</a:t>
            </a:r>
            <a:endParaRPr lang="en-US" altLang="zh-TW" sz="2800" dirty="0"/>
          </a:p>
          <a:p>
            <a:r>
              <a:rPr lang="zh-TW" altLang="en-US" sz="2800" dirty="0"/>
              <a:t>這個身分，他們比你清楚，他們知道得接受</a:t>
            </a:r>
            <a:endParaRPr lang="en-US" altLang="zh-TW" sz="2800" dirty="0"/>
          </a:p>
          <a:p>
            <a:r>
              <a:rPr lang="zh-TW" altLang="en-US" sz="2800" dirty="0"/>
              <a:t>那你知道他們是智能障礙嗎？自閉症嗎？閱讀障礙嗎？書寫障礙嗎？情緒障礙嗎？</a:t>
            </a:r>
            <a:endParaRPr lang="en-US" altLang="zh-TW" sz="2800" dirty="0"/>
          </a:p>
          <a:p>
            <a:r>
              <a:rPr lang="zh-TW" altLang="en-US" sz="2800" dirty="0"/>
              <a:t>如果你知道，那你怎麼</a:t>
            </a:r>
            <a:r>
              <a:rPr lang="en-US" altLang="zh-TW" sz="2800" dirty="0"/>
              <a:t>……</a:t>
            </a:r>
            <a:r>
              <a:rPr lang="zh-TW" altLang="en-US" sz="2800" dirty="0"/>
              <a:t>？</a:t>
            </a:r>
            <a:endParaRPr lang="en-US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7931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F3328-7931-44E6-8CB8-02C9A9FA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背景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7040D7-7418-49B3-91D4-F0726EF15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896609"/>
            <a:ext cx="5690945" cy="4635713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達官顯要</a:t>
            </a:r>
            <a:r>
              <a:rPr lang="en-US" altLang="zh-TW" sz="3200" dirty="0"/>
              <a:t>/</a:t>
            </a:r>
            <a:r>
              <a:rPr lang="zh-TW" altLang="en-US" sz="3200" dirty="0"/>
              <a:t>清寒家庭</a:t>
            </a:r>
            <a:r>
              <a:rPr lang="en-US" altLang="zh-TW" sz="3200" dirty="0"/>
              <a:t>…</a:t>
            </a:r>
          </a:p>
          <a:p>
            <a:r>
              <a:rPr lang="zh-TW" altLang="en-US" sz="3200" dirty="0"/>
              <a:t>歐美混血</a:t>
            </a:r>
            <a:r>
              <a:rPr lang="en-US" altLang="zh-TW" sz="3200" dirty="0"/>
              <a:t>/</a:t>
            </a:r>
            <a:r>
              <a:rPr lang="zh-TW" altLang="en-US" sz="3200" dirty="0"/>
              <a:t>亞非混血</a:t>
            </a:r>
            <a:r>
              <a:rPr lang="en-US" altLang="zh-TW" sz="3200" dirty="0"/>
              <a:t>…</a:t>
            </a:r>
          </a:p>
          <a:p>
            <a:r>
              <a:rPr lang="zh-TW" altLang="en-US" sz="3200" dirty="0"/>
              <a:t>原住民</a:t>
            </a:r>
            <a:r>
              <a:rPr lang="en-US" altLang="zh-TW" sz="3200" dirty="0"/>
              <a:t>/</a:t>
            </a:r>
            <a:r>
              <a:rPr lang="zh-TW" altLang="en-US" sz="3200" dirty="0"/>
              <a:t>客家人</a:t>
            </a:r>
            <a:r>
              <a:rPr lang="en-US" altLang="zh-TW" sz="3200" dirty="0"/>
              <a:t>…</a:t>
            </a:r>
          </a:p>
          <a:p>
            <a:r>
              <a:rPr lang="zh-TW" altLang="en-US" sz="3200" dirty="0"/>
              <a:t>外省人</a:t>
            </a:r>
            <a:r>
              <a:rPr lang="en-US" altLang="zh-TW" sz="3200" dirty="0"/>
              <a:t>/</a:t>
            </a:r>
            <a:r>
              <a:rPr lang="zh-TW" altLang="en-US" sz="3200" dirty="0"/>
              <a:t>本省人</a:t>
            </a:r>
            <a:r>
              <a:rPr lang="en-US" altLang="zh-TW" sz="3200" dirty="0"/>
              <a:t>…</a:t>
            </a:r>
          </a:p>
          <a:p>
            <a:r>
              <a:rPr lang="zh-TW" altLang="en-US" sz="3200" dirty="0"/>
              <a:t>綠粉</a:t>
            </a:r>
            <a:r>
              <a:rPr lang="en-US" altLang="zh-TW" sz="3200" dirty="0"/>
              <a:t>/</a:t>
            </a:r>
            <a:r>
              <a:rPr lang="zh-TW" altLang="en-US" sz="3200" dirty="0"/>
              <a:t>藍粉</a:t>
            </a:r>
            <a:r>
              <a:rPr lang="en-US" altLang="zh-TW" sz="3200" dirty="0"/>
              <a:t>/</a:t>
            </a:r>
            <a:r>
              <a:rPr lang="zh-TW" altLang="en-US" sz="3200" dirty="0"/>
              <a:t>柯粉</a:t>
            </a:r>
            <a:r>
              <a:rPr lang="en-US" altLang="zh-TW" sz="3200" dirty="0"/>
              <a:t>/</a:t>
            </a:r>
            <a:r>
              <a:rPr lang="zh-TW" altLang="en-US" sz="3200" dirty="0"/>
              <a:t>時代粉</a:t>
            </a:r>
            <a:r>
              <a:rPr lang="en-US" altLang="zh-TW" sz="3200" dirty="0"/>
              <a:t>…</a:t>
            </a:r>
          </a:p>
          <a:p>
            <a:r>
              <a:rPr lang="en-US" altLang="zh-TW" sz="3200" dirty="0"/>
              <a:t>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742721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id="{7AE96412-321F-499F-B966-5C593E0CA6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5" t="37937" r="30268" b="17937"/>
          <a:stretch/>
        </p:blipFill>
        <p:spPr>
          <a:xfrm>
            <a:off x="198367" y="2114814"/>
            <a:ext cx="7976804" cy="463642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E29721-AF11-4DA4-9819-A87F49E9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2335971" cy="97045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學習成績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6FCC9E1-421E-4301-8772-A2195D598D14}"/>
              </a:ext>
            </a:extLst>
          </p:cNvPr>
          <p:cNvSpPr txBox="1">
            <a:spLocks/>
          </p:cNvSpPr>
          <p:nvPr/>
        </p:nvSpPr>
        <p:spPr>
          <a:xfrm>
            <a:off x="3145971" y="72006"/>
            <a:ext cx="1719945" cy="259401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0" dirty="0">
                <a:latin typeface="標楷體" panose="03000509000000000000" pitchFamily="65" charset="-120"/>
                <a:ea typeface="標楷體" panose="03000509000000000000" pitchFamily="65" charset="-120"/>
              </a:rPr>
              <a:t>≠能力</a:t>
            </a:r>
            <a:b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aphicFrame>
        <p:nvGraphicFramePr>
          <p:cNvPr id="21" name="表格 21">
            <a:extLst>
              <a:ext uri="{FF2B5EF4-FFF2-40B4-BE49-F238E27FC236}">
                <a16:creationId xmlns:a16="http://schemas.microsoft.com/office/drawing/2014/main" id="{8BFBB821-E51B-4102-B305-0BCB696217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6687707"/>
              </p:ext>
            </p:extLst>
          </p:nvPr>
        </p:nvGraphicFramePr>
        <p:xfrm>
          <a:off x="23277" y="2114813"/>
          <a:ext cx="8609093" cy="463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954">
                  <a:extLst>
                    <a:ext uri="{9D8B030D-6E8A-4147-A177-3AD203B41FA5}">
                      <a16:colId xmlns:a16="http://schemas.microsoft.com/office/drawing/2014/main" val="626785669"/>
                    </a:ext>
                  </a:extLst>
                </a:gridCol>
                <a:gridCol w="3325846">
                  <a:extLst>
                    <a:ext uri="{9D8B030D-6E8A-4147-A177-3AD203B41FA5}">
                      <a16:colId xmlns:a16="http://schemas.microsoft.com/office/drawing/2014/main" val="293676572"/>
                    </a:ext>
                  </a:extLst>
                </a:gridCol>
                <a:gridCol w="3733293">
                  <a:extLst>
                    <a:ext uri="{9D8B030D-6E8A-4147-A177-3AD203B41FA5}">
                      <a16:colId xmlns:a16="http://schemas.microsoft.com/office/drawing/2014/main" val="534933456"/>
                    </a:ext>
                  </a:extLst>
                </a:gridCol>
              </a:tblGrid>
              <a:tr h="1159106">
                <a:tc>
                  <a:txBody>
                    <a:bodyPr/>
                    <a:lstStyle/>
                    <a:p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能力佳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能力中或下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844259"/>
                  </a:ext>
                </a:extLst>
              </a:tr>
              <a:tr h="1159106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過度自信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偏誤</a:t>
                      </a:r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偏執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達客效應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047419"/>
                  </a:ext>
                </a:extLst>
              </a:tr>
              <a:tr h="1159106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洽當自信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優秀領導人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優秀職場人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30007"/>
                  </a:ext>
                </a:extLst>
              </a:tr>
              <a:tr h="1159106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缺乏自信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高標準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家庭？學校？到底在幹嘛！這些是急症的學生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967977"/>
                  </a:ext>
                </a:extLst>
              </a:tr>
            </a:tbl>
          </a:graphicData>
        </a:graphic>
      </p:graphicFrame>
      <p:pic>
        <p:nvPicPr>
          <p:cNvPr id="16" name="圖片 15">
            <a:extLst>
              <a:ext uri="{FF2B5EF4-FFF2-40B4-BE49-F238E27FC236}">
                <a16:creationId xmlns:a16="http://schemas.microsoft.com/office/drawing/2014/main" id="{904551D2-C78B-4364-83AF-609BCF37E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887" y="2114810"/>
            <a:ext cx="4695434" cy="216327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304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C42951-B938-436B-A995-86A3C2D7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自信心判別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7630B9-C6F2-4A83-8071-2223862E2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9925488" cy="3666884"/>
          </a:xfrm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消極對抗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自我貶低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羨慕，但不付出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毫不在乎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過度批評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4473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2130A6-78A2-48C2-97B1-FC74BDCE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個人氣質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E63550C-9B72-411C-A9E8-E5FCD3F6E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49" y="2985407"/>
            <a:ext cx="2628901" cy="262890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B9CBD93-7141-48B6-81CB-384D834F0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16577"/>
            <a:ext cx="2046514" cy="252804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8A1137A-9ED3-4CBC-A2DA-DC0F1E563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760" y="4841423"/>
            <a:ext cx="2775857" cy="189318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3554F83-BEFA-4F54-AE0D-E07E45795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318" y="2091652"/>
            <a:ext cx="1200884" cy="133734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89CB8D7-F8F3-41E6-8E3A-BF3D28B9C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2079" y="3629456"/>
            <a:ext cx="39243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129AF5-D759-4F9C-9027-EC22312D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請各位想像一下</a:t>
            </a:r>
          </a:p>
        </p:txBody>
      </p:sp>
      <p:pic>
        <p:nvPicPr>
          <p:cNvPr id="5" name="蕭敬騰閱讀障礙 劇本、報紙看不懂">
            <a:hlinkClick r:id="" action="ppaction://media"/>
            <a:extLst>
              <a:ext uri="{FF2B5EF4-FFF2-40B4-BE49-F238E27FC236}">
                <a16:creationId xmlns:a16="http://schemas.microsoft.com/office/drawing/2014/main" id="{A41E5750-5AA2-47A6-8C78-60CE83F89CE8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1038" y="2745014"/>
            <a:ext cx="3655181" cy="2741386"/>
          </a:xfr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0B921B39-5563-4BBC-999C-3E53B346AB44}"/>
              </a:ext>
            </a:extLst>
          </p:cNvPr>
          <p:cNvSpPr/>
          <p:nvPr/>
        </p:nvSpPr>
        <p:spPr>
          <a:xfrm>
            <a:off x="5569253" y="2229265"/>
            <a:ext cx="2637365" cy="1031498"/>
          </a:xfrm>
          <a:prstGeom prst="roundRect">
            <a:avLst>
              <a:gd name="adj" fmla="val 10000"/>
            </a:avLst>
          </a:prstGeom>
          <a:solidFill>
            <a:schemeClr val="bg2">
              <a:lumMod val="50000"/>
              <a:lumOff val="50000"/>
            </a:schemeClr>
          </a:solidFill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矩形 5" descr="Open Book">
            <a:extLst>
              <a:ext uri="{FF2B5EF4-FFF2-40B4-BE49-F238E27FC236}">
                <a16:creationId xmlns:a16="http://schemas.microsoft.com/office/drawing/2014/main" id="{AB41074B-D35E-4A74-9C30-010185516271}"/>
              </a:ext>
            </a:extLst>
          </p:cNvPr>
          <p:cNvSpPr/>
          <p:nvPr/>
        </p:nvSpPr>
        <p:spPr>
          <a:xfrm>
            <a:off x="5881281" y="2461352"/>
            <a:ext cx="567324" cy="56732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5B178569-77FB-4268-8CC9-5D067AAF968E}"/>
              </a:ext>
            </a:extLst>
          </p:cNvPr>
          <p:cNvGrpSpPr/>
          <p:nvPr/>
        </p:nvGrpSpPr>
        <p:grpSpPr>
          <a:xfrm>
            <a:off x="6731352" y="2229265"/>
            <a:ext cx="1445984" cy="1031498"/>
            <a:chOff x="1162099" y="440"/>
            <a:chExt cx="1445984" cy="103149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45B6F66-FAEA-4DC1-B364-C352DF2AB0AA}"/>
                </a:ext>
              </a:extLst>
            </p:cNvPr>
            <p:cNvSpPr/>
            <p:nvPr/>
          </p:nvSpPr>
          <p:spPr>
            <a:xfrm>
              <a:off x="1162099" y="440"/>
              <a:ext cx="1445984" cy="10314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C1955DED-44CE-431A-80EB-4F3F22341A90}"/>
                </a:ext>
              </a:extLst>
            </p:cNvPr>
            <p:cNvSpPr txBox="1"/>
            <p:nvPr/>
          </p:nvSpPr>
          <p:spPr>
            <a:xfrm>
              <a:off x="1162099" y="440"/>
              <a:ext cx="1445984" cy="1031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9167" tIns="109167" rIns="109167" bIns="109167" numCol="1" spcCol="1270" rtlCol="0" anchor="ctr" anchorCtr="0">
              <a:noAutofit/>
            </a:bodyPr>
            <a:lstStyle/>
            <a:p>
              <a:pPr marL="0" lvl="0" indent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800" kern="1200" noProof="0" dirty="0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+mn-cs"/>
                </a:rPr>
                <a:t>平民百姓</a:t>
              </a:r>
            </a:p>
          </p:txBody>
        </p:sp>
      </p:grp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F9F7F7E-7992-4DD2-92A0-79E4D8C7A931}"/>
              </a:ext>
            </a:extLst>
          </p:cNvPr>
          <p:cNvSpPr/>
          <p:nvPr/>
        </p:nvSpPr>
        <p:spPr>
          <a:xfrm>
            <a:off x="5569253" y="3518638"/>
            <a:ext cx="2637365" cy="1031498"/>
          </a:xfrm>
          <a:prstGeom prst="roundRect">
            <a:avLst>
              <a:gd name="adj" fmla="val 10000"/>
            </a:avLst>
          </a:prstGeom>
          <a:solidFill>
            <a:schemeClr val="bg2">
              <a:lumMod val="50000"/>
              <a:lumOff val="50000"/>
            </a:schemeClr>
          </a:solidFill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zh-TW" altLang="en-US" dirty="0"/>
          </a:p>
        </p:txBody>
      </p:sp>
      <p:sp>
        <p:nvSpPr>
          <p:cNvPr id="11" name="矩形 10" descr="Clock">
            <a:extLst>
              <a:ext uri="{FF2B5EF4-FFF2-40B4-BE49-F238E27FC236}">
                <a16:creationId xmlns:a16="http://schemas.microsoft.com/office/drawing/2014/main" id="{9F425C3B-EDDB-487F-8B4A-1704FA1087CE}"/>
              </a:ext>
            </a:extLst>
          </p:cNvPr>
          <p:cNvSpPr/>
          <p:nvPr/>
        </p:nvSpPr>
        <p:spPr>
          <a:xfrm>
            <a:off x="5881281" y="3750725"/>
            <a:ext cx="567324" cy="567324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4E74DC26-7C87-4B95-9681-BABF9D67F674}"/>
              </a:ext>
            </a:extLst>
          </p:cNvPr>
          <p:cNvGrpSpPr/>
          <p:nvPr/>
        </p:nvGrpSpPr>
        <p:grpSpPr>
          <a:xfrm>
            <a:off x="6731352" y="3518638"/>
            <a:ext cx="1445984" cy="1031498"/>
            <a:chOff x="1162099" y="1289813"/>
            <a:chExt cx="1445984" cy="103149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BA9EEC2-02D0-4F8E-90B0-0917683974E3}"/>
                </a:ext>
              </a:extLst>
            </p:cNvPr>
            <p:cNvSpPr/>
            <p:nvPr/>
          </p:nvSpPr>
          <p:spPr>
            <a:xfrm>
              <a:off x="1162099" y="1289813"/>
              <a:ext cx="1445984" cy="10314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7983EB9-C6AF-4349-BC0A-3D730D2C7524}"/>
                </a:ext>
              </a:extLst>
            </p:cNvPr>
            <p:cNvSpPr txBox="1"/>
            <p:nvPr/>
          </p:nvSpPr>
          <p:spPr>
            <a:xfrm>
              <a:off x="1162099" y="1289813"/>
              <a:ext cx="1445984" cy="1031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9167" tIns="109167" rIns="109167" bIns="109167" numCol="1" spcCol="1270" rtlCol="0" anchor="ctr" anchorCtr="0">
              <a:noAutofit/>
            </a:bodyPr>
            <a:lstStyle/>
            <a:p>
              <a:pPr marL="0" lvl="0" indent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dirty="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連名字都不會寫</a:t>
              </a:r>
              <a:endParaRPr lang="zh-TW" altLang="en-US" sz="1800" kern="1200" noProof="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8A442A0D-2D87-4514-8FD9-5B444D109B31}"/>
              </a:ext>
            </a:extLst>
          </p:cNvPr>
          <p:cNvSpPr/>
          <p:nvPr/>
        </p:nvSpPr>
        <p:spPr>
          <a:xfrm>
            <a:off x="5569253" y="4808011"/>
            <a:ext cx="2637365" cy="1031498"/>
          </a:xfrm>
          <a:prstGeom prst="roundRect">
            <a:avLst>
              <a:gd name="adj" fmla="val 10000"/>
            </a:avLst>
          </a:prstGeom>
          <a:solidFill>
            <a:schemeClr val="bg2">
              <a:lumMod val="50000"/>
              <a:lumOff val="50000"/>
            </a:schemeClr>
          </a:solidFill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" name="矩形 15" descr="Books on Shelf">
            <a:extLst>
              <a:ext uri="{FF2B5EF4-FFF2-40B4-BE49-F238E27FC236}">
                <a16:creationId xmlns:a16="http://schemas.microsoft.com/office/drawing/2014/main" id="{703297F9-11A5-4F5B-BA1A-E8F92AF69FF6}"/>
              </a:ext>
            </a:extLst>
          </p:cNvPr>
          <p:cNvSpPr/>
          <p:nvPr/>
        </p:nvSpPr>
        <p:spPr>
          <a:xfrm>
            <a:off x="5881281" y="5040098"/>
            <a:ext cx="567324" cy="567324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CCC71457-D59B-420B-923C-BFDB1E17A095}"/>
              </a:ext>
            </a:extLst>
          </p:cNvPr>
          <p:cNvGrpSpPr/>
          <p:nvPr/>
        </p:nvGrpSpPr>
        <p:grpSpPr>
          <a:xfrm>
            <a:off x="6731352" y="4808011"/>
            <a:ext cx="1445984" cy="1031498"/>
            <a:chOff x="1162099" y="2579186"/>
            <a:chExt cx="1445984" cy="103149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7670D65-FB64-4D95-8318-A03D5034A533}"/>
                </a:ext>
              </a:extLst>
            </p:cNvPr>
            <p:cNvSpPr/>
            <p:nvPr/>
          </p:nvSpPr>
          <p:spPr>
            <a:xfrm>
              <a:off x="1162099" y="2579186"/>
              <a:ext cx="1445984" cy="10314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CC54E8EF-315A-4B82-8CC8-B2B010254D7C}"/>
                </a:ext>
              </a:extLst>
            </p:cNvPr>
            <p:cNvSpPr txBox="1"/>
            <p:nvPr/>
          </p:nvSpPr>
          <p:spPr>
            <a:xfrm>
              <a:off x="1162099" y="2579186"/>
              <a:ext cx="1445984" cy="1031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9167" tIns="109167" rIns="109167" bIns="109167" numCol="1" spcCol="1270" rtlCol="0" anchor="ctr" anchorCtr="0">
              <a:noAutofit/>
            </a:bodyPr>
            <a:lstStyle/>
            <a:p>
              <a:pPr marL="0" lvl="0" indent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800" b="0" kern="1200" noProof="0" dirty="0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喜歡玩樂器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3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560080-FDF2-434B-B9E8-DA3FEEAF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身心障礙相處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8DF0DE-403A-4567-BFE4-6BBEB77E4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10249338" cy="4302338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同情到同理，收起你的憐憫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不行不免強，拿出你的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respect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障礙來自於環境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個人化的設計和調整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701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15B621B8-D6FF-4169-9134-CEB5E5EFF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7" y="1980648"/>
            <a:ext cx="10178322" cy="4974717"/>
          </a:xfrm>
        </p:spPr>
        <p:txBody>
          <a:bodyPr/>
          <a:lstStyle/>
          <a:p>
            <a:r>
              <a:rPr lang="zh-TW" altLang="en-US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如果電梯裡面只有你跟他，你希望那個人是？</a:t>
            </a:r>
            <a:br>
              <a:rPr lang="en-US" altLang="zh-TW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2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如果現在要大家分組，你希望跟哪一位一組呢？</a:t>
            </a:r>
            <a:br>
              <a:rPr lang="en-US" altLang="zh-TW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2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如果班上要辦交換禮物，你希望收到誰的禮物？</a:t>
            </a:r>
            <a:b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9FD6C13-D0EB-478E-B657-0AE3B59D14B6}"/>
              </a:ext>
            </a:extLst>
          </p:cNvPr>
          <p:cNvSpPr txBox="1"/>
          <p:nvPr/>
        </p:nvSpPr>
        <p:spPr>
          <a:xfrm>
            <a:off x="638175" y="400050"/>
            <a:ext cx="10086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這不是心理測驗、也不是集點比賽</a:t>
            </a:r>
          </a:p>
        </p:txBody>
      </p:sp>
    </p:spTree>
    <p:extLst>
      <p:ext uri="{BB962C8B-B14F-4D97-AF65-F5344CB8AC3E}">
        <p14:creationId xmlns:p14="http://schemas.microsoft.com/office/powerpoint/2010/main" val="3613841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感謝您！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815" y="5686129"/>
            <a:ext cx="9623477" cy="462967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不勉強，給尊重，有一天你會用到的！</a:t>
            </a:r>
            <a:endParaRPr lang="en-US" altLang="zh-TW" sz="3600" dirty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裁剪服飾的女孩們">
            <a:extLst>
              <a:ext uri="{FF2B5EF4-FFF2-40B4-BE49-F238E27FC236}">
                <a16:creationId xmlns:a16="http://schemas.microsoft.com/office/drawing/2014/main" id="{DB01D247-521D-46B2-B29A-935ED000F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" t="33228" r="15083" b="23430"/>
          <a:stretch/>
        </p:blipFill>
        <p:spPr>
          <a:xfrm>
            <a:off x="834934" y="854087"/>
            <a:ext cx="9290304" cy="3280831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5E949D-4768-4CFF-8E3F-DC4CA9BF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個人氣質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4A04FD-0760-4003-83B1-57C2CDA25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藍色：不尷尬、無害的人</a:t>
            </a:r>
            <a:br>
              <a:rPr lang="en-US" altLang="zh-TW" sz="32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2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綠色：具備某一種信賴特質，合作的安心感</a:t>
            </a:r>
            <a:br>
              <a:rPr lang="en-US" altLang="zh-TW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2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紅色：容易創造話題，或是令人感到期待的人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55029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AB5531-3263-4FB6-9744-C4E8E57C8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你用什麼觀點去看待你身邊的同學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90F7E6-D451-499B-9D2F-8CECCD7A3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外型</a:t>
            </a:r>
            <a:endParaRPr lang="en-US" altLang="zh-TW" sz="28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氣質</a:t>
            </a:r>
            <a:endParaRPr lang="en-US" altLang="zh-TW" sz="28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家庭背景</a:t>
            </a:r>
            <a:endParaRPr lang="en-US" altLang="zh-TW" sz="28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成績好壞</a:t>
            </a:r>
            <a:endParaRPr lang="en-US" altLang="zh-TW" sz="28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人際關係</a:t>
            </a:r>
            <a:endParaRPr lang="en-US" altLang="zh-TW" sz="28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………………………….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881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DF567A-4083-4D68-9D0E-7E7C8805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香山高中 石緯恩老師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058FC7-C392-4C0D-8DC1-28B53CCDB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62" y="1761202"/>
            <a:ext cx="10554574" cy="5096798"/>
          </a:xfrm>
        </p:spPr>
        <p:txBody>
          <a:bodyPr/>
          <a:lstStyle/>
          <a:p>
            <a:r>
              <a:rPr lang="zh-TW" altLang="en-US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學歷：高師大工業科技教育學系暨特殊教育學系雙主修</a:t>
            </a:r>
            <a:endParaRPr lang="en-US" altLang="zh-TW" sz="32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經歷：高雄市立志高級中學</a:t>
            </a:r>
            <a:br>
              <a:rPr lang="en-US" altLang="zh-TW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餐飲科主任、輔導組長、資料組長、特教組長、</a:t>
            </a:r>
            <a:br>
              <a:rPr lang="en-US" altLang="zh-TW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招生行銷組長</a:t>
            </a:r>
            <a:endParaRPr lang="en-US" altLang="zh-TW" sz="32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學年度高雄市</a:t>
            </a:r>
            <a:r>
              <a:rPr lang="en-US" altLang="zh-TW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SUPER</a:t>
            </a:r>
            <a:r>
              <a:rPr lang="zh-TW" altLang="en-US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endParaRPr lang="en-US" altLang="zh-TW" sz="32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學年度高雄市優良特殊教育人員</a:t>
            </a:r>
            <a:endParaRPr lang="en-US" altLang="zh-TW" sz="32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250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F1989B-3111-47D7-9DE8-FECA42B5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苗博雅議員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432434-190C-415A-87D4-1FA03E72F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200" dirty="0"/>
              <a:t>如果我不是一個台北、中產階級、成績優秀的女同志，那我現在還是會是我嗎？</a:t>
            </a:r>
          </a:p>
        </p:txBody>
      </p:sp>
    </p:spTree>
    <p:extLst>
      <p:ext uri="{BB962C8B-B14F-4D97-AF65-F5344CB8AC3E}">
        <p14:creationId xmlns:p14="http://schemas.microsoft.com/office/powerpoint/2010/main" val="178671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73E761-5975-4F05-9E5B-FB3D4889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特殊生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1E659B-E3C5-4EAC-A54C-7598D7254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2048313" cy="3636511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智能障礙</a:t>
            </a:r>
            <a:endParaRPr lang="en-US" altLang="zh-TW" sz="2800" dirty="0"/>
          </a:p>
          <a:p>
            <a:r>
              <a:rPr lang="zh-TW" altLang="en-US" sz="2800" dirty="0"/>
              <a:t>視覺障礙</a:t>
            </a:r>
            <a:endParaRPr lang="en-US" altLang="zh-TW" sz="2800" dirty="0"/>
          </a:p>
          <a:p>
            <a:r>
              <a:rPr lang="zh-TW" altLang="en-US" sz="2800" dirty="0"/>
              <a:t>聽覺障礙</a:t>
            </a:r>
            <a:endParaRPr lang="en-US" altLang="zh-TW" sz="2800" dirty="0"/>
          </a:p>
          <a:p>
            <a:r>
              <a:rPr lang="zh-TW" altLang="en-US" sz="2800" dirty="0"/>
              <a:t>語言障礙</a:t>
            </a:r>
            <a:endParaRPr lang="en-US" altLang="zh-TW" sz="2800" dirty="0"/>
          </a:p>
          <a:p>
            <a:r>
              <a:rPr lang="zh-TW" altLang="en-US" sz="2800" dirty="0"/>
              <a:t>肢體障礙</a:t>
            </a:r>
            <a:endParaRPr lang="en-US" altLang="zh-TW" sz="2800" dirty="0"/>
          </a:p>
          <a:p>
            <a:r>
              <a:rPr lang="zh-TW" altLang="en-US" sz="2800" dirty="0"/>
              <a:t>身體病弱</a:t>
            </a:r>
            <a:endParaRPr lang="en-US" altLang="zh-TW" sz="2800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1757B38-5B0C-44B5-B742-9374D215AB2E}"/>
              </a:ext>
            </a:extLst>
          </p:cNvPr>
          <p:cNvSpPr txBox="1">
            <a:spLocks/>
          </p:cNvSpPr>
          <p:nvPr/>
        </p:nvSpPr>
        <p:spPr>
          <a:xfrm>
            <a:off x="5071842" y="2469937"/>
            <a:ext cx="2048313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dirty="0"/>
              <a:t>情緒障礙</a:t>
            </a:r>
          </a:p>
          <a:p>
            <a:r>
              <a:rPr lang="zh-TW" altLang="en-US" sz="3000" dirty="0"/>
              <a:t>自閉症</a:t>
            </a:r>
            <a:endParaRPr lang="en-US" altLang="zh-TW" sz="3000" dirty="0"/>
          </a:p>
          <a:p>
            <a:r>
              <a:rPr lang="zh-TW" altLang="en-US" sz="3000" dirty="0"/>
              <a:t>多重障礙</a:t>
            </a:r>
            <a:endParaRPr lang="en-US" altLang="zh-TW" sz="3000" dirty="0"/>
          </a:p>
          <a:p>
            <a:r>
              <a:rPr lang="zh-TW" altLang="en-US" sz="3000" dirty="0"/>
              <a:t>學習障礙</a:t>
            </a:r>
            <a:endParaRPr lang="en-US" altLang="zh-TW" sz="3000" dirty="0"/>
          </a:p>
          <a:p>
            <a:r>
              <a:rPr lang="zh-TW" altLang="en-US" sz="3000" dirty="0"/>
              <a:t>發展障礙</a:t>
            </a:r>
            <a:endParaRPr lang="en-US" altLang="zh-TW" sz="3000" dirty="0"/>
          </a:p>
          <a:p>
            <a:r>
              <a:rPr lang="zh-TW" altLang="en-US" sz="3000" dirty="0"/>
              <a:t>其他障礙</a:t>
            </a: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8912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580" y="2925763"/>
            <a:ext cx="2050611" cy="31236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身份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</a:t>
            </a:r>
            <a:b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內容預留位置 5" descr="學生在書桌前撰寫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tretch/>
        </p:blipFill>
        <p:spPr>
          <a:xfrm>
            <a:off x="371475" y="2259013"/>
            <a:ext cx="3873105" cy="2579688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aphicFrame>
        <p:nvGraphicFramePr>
          <p:cNvPr id="9" name="內容預留位置 8" descr="圖示集">
            <a:extLst>
              <a:ext uri="{FF2B5EF4-FFF2-40B4-BE49-F238E27FC236}">
                <a16:creationId xmlns:a16="http://schemas.microsoft.com/office/drawing/2014/main" id="{8EDEA472-192B-4242-9F8A-CF2C98BFB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8697975"/>
              </p:ext>
            </p:extLst>
          </p:nvPr>
        </p:nvGraphicFramePr>
        <p:xfrm>
          <a:off x="5906560" y="2438308"/>
          <a:ext cx="2637365" cy="3611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標題 1">
            <a:extLst>
              <a:ext uri="{FF2B5EF4-FFF2-40B4-BE49-F238E27FC236}">
                <a16:creationId xmlns:a16="http://schemas.microsoft.com/office/drawing/2014/main" id="{33B70476-C81B-4368-9116-94CD615BFBE8}"/>
              </a:ext>
            </a:extLst>
          </p:cNvPr>
          <p:cNvSpPr txBox="1">
            <a:spLocks/>
          </p:cNvSpPr>
          <p:nvPr/>
        </p:nvSpPr>
        <p:spPr>
          <a:xfrm>
            <a:off x="8543925" y="2927351"/>
            <a:ext cx="3676650" cy="312367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=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別人眼中的你</a:t>
            </a:r>
            <a:b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至理名言">
  <a:themeElements>
    <a:clrScheme name="至理名言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至理名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至理名言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至理名言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F03B5E"/>
    </a:accent1>
    <a:accent2>
      <a:srgbClr val="DC6FEC"/>
    </a:accent2>
    <a:accent3>
      <a:srgbClr val="60B1F2"/>
    </a:accent3>
    <a:accent4>
      <a:srgbClr val="6AD5BB"/>
    </a:accent4>
    <a:accent5>
      <a:srgbClr val="E8AB4E"/>
    </a:accent5>
    <a:accent6>
      <a:srgbClr val="F56447"/>
    </a:accent6>
    <a:hlink>
      <a:srgbClr val="8F8F8F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至理名言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F03B5E"/>
    </a:accent1>
    <a:accent2>
      <a:srgbClr val="DC6FEC"/>
    </a:accent2>
    <a:accent3>
      <a:srgbClr val="60B1F2"/>
    </a:accent3>
    <a:accent4>
      <a:srgbClr val="6AD5BB"/>
    </a:accent4>
    <a:accent5>
      <a:srgbClr val="E8AB4E"/>
    </a:accent5>
    <a:accent6>
      <a:srgbClr val="F56447"/>
    </a:accent6>
    <a:hlink>
      <a:srgbClr val="8F8F8F"/>
    </a:hlink>
    <a:folHlink>
      <a:srgbClr val="A5A5A5"/>
    </a:folHlink>
  </a:clrScheme>
</a:themeOverride>
</file>

<file path=ppt/theme/themeOverride3.xml><?xml version="1.0" encoding="utf-8"?>
<a:themeOverride xmlns:a="http://schemas.openxmlformats.org/drawingml/2006/main">
  <a:clrScheme name="至理名言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F03B5E"/>
    </a:accent1>
    <a:accent2>
      <a:srgbClr val="DC6FEC"/>
    </a:accent2>
    <a:accent3>
      <a:srgbClr val="60B1F2"/>
    </a:accent3>
    <a:accent4>
      <a:srgbClr val="6AD5BB"/>
    </a:accent4>
    <a:accent5>
      <a:srgbClr val="E8AB4E"/>
    </a:accent5>
    <a:accent6>
      <a:srgbClr val="F56447"/>
    </a:accent6>
    <a:hlink>
      <a:srgbClr val="8F8F8F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E76448-B9B5-444F-ABF0-3E2949E5B92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738</Words>
  <Application>Microsoft Office PowerPoint</Application>
  <PresentationFormat>寬螢幕</PresentationFormat>
  <Paragraphs>134</Paragraphs>
  <Slides>30</Slides>
  <Notes>3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6" baseType="lpstr">
      <vt:lpstr>Microsoft JhengHei UI</vt:lpstr>
      <vt:lpstr>標楷體</vt:lpstr>
      <vt:lpstr>Arial</vt:lpstr>
      <vt:lpstr>Century Gothic</vt:lpstr>
      <vt:lpstr>Wingdings 2</vt:lpstr>
      <vt:lpstr>至理名言</vt:lpstr>
      <vt:lpstr>同理心怎麼看？</vt:lpstr>
      <vt:lpstr>香山高中 石緯恩老師</vt:lpstr>
      <vt:lpstr>PowerPoint 簡報</vt:lpstr>
      <vt:lpstr>個人氣質</vt:lpstr>
      <vt:lpstr>你用什麼觀點去看待你身邊的同學</vt:lpstr>
      <vt:lpstr>香山高中 石緯恩老師</vt:lpstr>
      <vt:lpstr>苗博雅議員</vt:lpstr>
      <vt:lpstr>特殊生</vt:lpstr>
      <vt:lpstr>身份+ </vt:lpstr>
      <vt:lpstr>「學習障礙」身份+         </vt:lpstr>
      <vt:lpstr>「學習障礙」身份+         </vt:lpstr>
      <vt:lpstr>「視覺障礙」身份+         </vt:lpstr>
      <vt:lpstr>身份標籤化？</vt:lpstr>
      <vt:lpstr>「學習障礙」身份+         </vt:lpstr>
      <vt:lpstr>「視覺障礙」身份+         </vt:lpstr>
      <vt:lpstr>PowerPoint 簡報</vt:lpstr>
      <vt:lpstr>PowerPoint 簡報</vt:lpstr>
      <vt:lpstr>標籤化？</vt:lpstr>
      <vt:lpstr>同理心</vt:lpstr>
      <vt:lpstr>同理心</vt:lpstr>
      <vt:lpstr>你知道這樣很歧視嗎？</vt:lpstr>
      <vt:lpstr>該怎麼看！</vt:lpstr>
      <vt:lpstr>身分？</vt:lpstr>
      <vt:lpstr>背景</vt:lpstr>
      <vt:lpstr>學習成績</vt:lpstr>
      <vt:lpstr>自信心判別</vt:lpstr>
      <vt:lpstr>個人氣質</vt:lpstr>
      <vt:lpstr>請各位想像一下</vt:lpstr>
      <vt:lpstr>身心障礙相處</vt:lpstr>
      <vt:lpstr>感謝您！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2020-04-08T00:37:25Z</dcterms:created>
  <dcterms:modified xsi:type="dcterms:W3CDTF">2020-04-14T06:16:00Z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